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9.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30.xml" ContentType="application/vnd.openxmlformats-officedocument.presentationml.notesSlide+xml"/>
  <Override PartName="/ppt/tags/tag75.xml" ContentType="application/vnd.openxmlformats-officedocument.presentationml.tags+xml"/>
  <Override PartName="/ppt/notesSlides/notesSlide31.xml" ContentType="application/vnd.openxmlformats-officedocument.presentationml.notesSlide+xml"/>
  <Override PartName="/ppt/tags/tag76.xml" ContentType="application/vnd.openxmlformats-officedocument.presentationml.tags+xml"/>
  <Override PartName="/ppt/notesSlides/notesSlide32.xml" ContentType="application/vnd.openxmlformats-officedocument.presentationml.notesSlide+xml"/>
  <Override PartName="/ppt/tags/tag77.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7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79.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0" r:id="rId2"/>
  </p:sldMasterIdLst>
  <p:notesMasterIdLst>
    <p:notesMasterId r:id="rId53"/>
  </p:notesMasterIdLst>
  <p:sldIdLst>
    <p:sldId id="301" r:id="rId3"/>
    <p:sldId id="419" r:id="rId4"/>
    <p:sldId id="418" r:id="rId5"/>
    <p:sldId id="295" r:id="rId6"/>
    <p:sldId id="290" r:id="rId7"/>
    <p:sldId id="292" r:id="rId8"/>
    <p:sldId id="335" r:id="rId9"/>
    <p:sldId id="415" r:id="rId10"/>
    <p:sldId id="293" r:id="rId11"/>
    <p:sldId id="337" r:id="rId12"/>
    <p:sldId id="338" r:id="rId13"/>
    <p:sldId id="339" r:id="rId14"/>
    <p:sldId id="341" r:id="rId15"/>
    <p:sldId id="428" r:id="rId16"/>
    <p:sldId id="429" r:id="rId17"/>
    <p:sldId id="420" r:id="rId18"/>
    <p:sldId id="421" r:id="rId19"/>
    <p:sldId id="422" r:id="rId20"/>
    <p:sldId id="423" r:id="rId21"/>
    <p:sldId id="424" r:id="rId22"/>
    <p:sldId id="425" r:id="rId23"/>
    <p:sldId id="426" r:id="rId24"/>
    <p:sldId id="427" r:id="rId25"/>
    <p:sldId id="430" r:id="rId26"/>
    <p:sldId id="336" r:id="rId27"/>
    <p:sldId id="372" r:id="rId28"/>
    <p:sldId id="373" r:id="rId29"/>
    <p:sldId id="400" r:id="rId30"/>
    <p:sldId id="401" r:id="rId31"/>
    <p:sldId id="402" r:id="rId32"/>
    <p:sldId id="262" r:id="rId33"/>
    <p:sldId id="403" r:id="rId34"/>
    <p:sldId id="405" r:id="rId35"/>
    <p:sldId id="404" r:id="rId36"/>
    <p:sldId id="406" r:id="rId37"/>
    <p:sldId id="411" r:id="rId38"/>
    <p:sldId id="408" r:id="rId39"/>
    <p:sldId id="409" r:id="rId40"/>
    <p:sldId id="410" r:id="rId41"/>
    <p:sldId id="413" r:id="rId42"/>
    <p:sldId id="414" r:id="rId43"/>
    <p:sldId id="296" r:id="rId44"/>
    <p:sldId id="263" r:id="rId45"/>
    <p:sldId id="417" r:id="rId46"/>
    <p:sldId id="416" r:id="rId47"/>
    <p:sldId id="297" r:id="rId48"/>
    <p:sldId id="274" r:id="rId49"/>
    <p:sldId id="298" r:id="rId50"/>
    <p:sldId id="287" r:id="rId51"/>
    <p:sldId id="288" r:id="rId52"/>
  </p:sldIdLst>
  <p:sldSz cx="9144000" cy="5143500" type="screen16x9"/>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3F6C"/>
    <a:srgbClr val="0E22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71" autoAdjust="0"/>
    <p:restoredTop sz="94660"/>
  </p:normalViewPr>
  <p:slideViewPr>
    <p:cSldViewPr snapToGrid="0" showGuides="1">
      <p:cViewPr varScale="1">
        <p:scale>
          <a:sx n="102" d="100"/>
          <a:sy n="102" d="100"/>
        </p:scale>
        <p:origin x="1022" y="-264"/>
      </p:cViewPr>
      <p:guideLst>
        <p:guide orient="horz" pos="168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7FD7A-F41B-4FED-8E35-F78DB9F4D037}" type="datetimeFigureOut">
              <a:rPr lang="zh-CN" altLang="en-US" smtClean="0"/>
              <a:t>2023/4/25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537CBA-0E44-4282-A4F0-C3BCC1A4C2D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dirty="0"/>
          </a:p>
        </p:txBody>
      </p:sp>
    </p:spTree>
    <p:extLst>
      <p:ext uri="{BB962C8B-B14F-4D97-AF65-F5344CB8AC3E}">
        <p14:creationId xmlns:p14="http://schemas.microsoft.com/office/powerpoint/2010/main" val="2113825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extLst>
      <p:ext uri="{BB962C8B-B14F-4D97-AF65-F5344CB8AC3E}">
        <p14:creationId xmlns:p14="http://schemas.microsoft.com/office/powerpoint/2010/main" val="3229208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dirty="0"/>
          </a:p>
        </p:txBody>
      </p:sp>
    </p:spTree>
    <p:extLst>
      <p:ext uri="{BB962C8B-B14F-4D97-AF65-F5344CB8AC3E}">
        <p14:creationId xmlns:p14="http://schemas.microsoft.com/office/powerpoint/2010/main" val="3994255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extLst>
      <p:ext uri="{BB962C8B-B14F-4D97-AF65-F5344CB8AC3E}">
        <p14:creationId xmlns:p14="http://schemas.microsoft.com/office/powerpoint/2010/main" val="3446665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dirty="0"/>
          </a:p>
        </p:txBody>
      </p:sp>
    </p:spTree>
    <p:extLst>
      <p:ext uri="{BB962C8B-B14F-4D97-AF65-F5344CB8AC3E}">
        <p14:creationId xmlns:p14="http://schemas.microsoft.com/office/powerpoint/2010/main" val="3774567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dirty="0"/>
          </a:p>
        </p:txBody>
      </p:sp>
    </p:spTree>
    <p:extLst>
      <p:ext uri="{BB962C8B-B14F-4D97-AF65-F5344CB8AC3E}">
        <p14:creationId xmlns:p14="http://schemas.microsoft.com/office/powerpoint/2010/main" val="2658939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9D290-D985-411D-9682-F67D75E8F91D}" type="datetime1">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2023/4/25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6BACA0-EB3D-4B88-810F-2A2ECB2CFB3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71785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20</a:t>
            </a:fld>
            <a:endParaRPr lang="zh-CN" altLang="en-US" dirty="0"/>
          </a:p>
        </p:txBody>
      </p:sp>
    </p:spTree>
    <p:extLst>
      <p:ext uri="{BB962C8B-B14F-4D97-AF65-F5344CB8AC3E}">
        <p14:creationId xmlns:p14="http://schemas.microsoft.com/office/powerpoint/2010/main" val="2746047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dirty="0"/>
          </a:p>
        </p:txBody>
      </p:sp>
    </p:spTree>
    <p:extLst>
      <p:ext uri="{BB962C8B-B14F-4D97-AF65-F5344CB8AC3E}">
        <p14:creationId xmlns:p14="http://schemas.microsoft.com/office/powerpoint/2010/main" val="42743725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dirty="0"/>
          </a:p>
        </p:txBody>
      </p:sp>
    </p:spTree>
    <p:extLst>
      <p:ext uri="{BB962C8B-B14F-4D97-AF65-F5344CB8AC3E}">
        <p14:creationId xmlns:p14="http://schemas.microsoft.com/office/powerpoint/2010/main" val="1500596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dirty="0"/>
          </a:p>
        </p:txBody>
      </p:sp>
    </p:spTree>
    <p:extLst>
      <p:ext uri="{BB962C8B-B14F-4D97-AF65-F5344CB8AC3E}">
        <p14:creationId xmlns:p14="http://schemas.microsoft.com/office/powerpoint/2010/main" val="2693217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24</a:t>
            </a:fld>
            <a:endParaRPr lang="zh-CN" altLang="en-US" dirty="0"/>
          </a:p>
        </p:txBody>
      </p:sp>
    </p:spTree>
    <p:extLst>
      <p:ext uri="{BB962C8B-B14F-4D97-AF65-F5344CB8AC3E}">
        <p14:creationId xmlns:p14="http://schemas.microsoft.com/office/powerpoint/2010/main" val="25980359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27</a:t>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31</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36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537CBA-0E44-4282-A4F0-C3BCC1A4C2D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42</a:t>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43</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537CBA-0E44-4282-A4F0-C3BCC1A4C2D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509796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537CBA-0E44-4282-A4F0-C3BCC1A4C2D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23319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46</a:t>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t>47</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694659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49</a:t>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50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859D290-D985-411D-9682-F67D75E8F91D}" type="datetime1">
              <a:rPr lang="zh-CN" altLang="en-US" smtClean="0"/>
              <a:t>2023/4/25</a:t>
            </a:fld>
            <a:endParaRPr lang="zh-CN" altLang="en-US" sz="1200"/>
          </a:p>
        </p:txBody>
      </p:sp>
      <p:sp>
        <p:nvSpPr>
          <p:cNvPr id="5" name="灯片编号占位符 4"/>
          <p:cNvSpPr>
            <a:spLocks noGrp="1"/>
          </p:cNvSpPr>
          <p:nvPr>
            <p:ph type="sldNum" sz="quarter" idx="11"/>
          </p:nvPr>
        </p:nvSpPr>
        <p:spPr/>
        <p:txBody>
          <a:bodyPr/>
          <a:lstStyle/>
          <a:p>
            <a:fld id="{F86BACA0-EB3D-4B88-810F-2A2ECB2CFB33}" type="slidenum">
              <a:rPr lang="zh-CN" altLang="en-US" smtClean="0"/>
              <a:t>5</a:t>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537CBA-0E44-4282-A4F0-C3BCC1A4C2D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11459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1"/>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3" y="-20538"/>
            <a:ext cx="1704311" cy="7200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标题幻灯片">
    <p:bg>
      <p:bgPr>
        <a:pattFill prst="ltUpDiag">
          <a:fgClr>
            <a:schemeClr val="accent6">
              <a:lumMod val="85000"/>
            </a:schemeClr>
          </a:fgClr>
          <a:bgClr>
            <a:schemeClr val="bg1"/>
          </a:bgClr>
        </a:pattFill>
        <a:effectLst/>
      </p:bgPr>
    </p:bg>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358289920"/>
      </p:ext>
    </p:extLst>
  </p:cSld>
  <p:clrMapOvr>
    <a:masterClrMapping/>
  </p:clrMapOvr>
  <p:transition spd="slow">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564142050"/>
      </p:ext>
    </p:extLst>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466875226"/>
      </p:ext>
    </p:extLst>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942213688"/>
      </p:ext>
    </p:extLst>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766647045"/>
      </p:ext>
    </p:extLst>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134173663"/>
      </p:ext>
    </p:extLst>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654932515"/>
      </p:ext>
    </p:extLst>
  </p:cSld>
  <p:clrMapOvr>
    <a:masterClrMapping/>
  </p:clrMapOvr>
  <p:transitio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488034435"/>
      </p:ext>
    </p:extLst>
  </p:cSld>
  <p:clrMapOvr>
    <a:masterClrMapping/>
  </p:clrMapOvr>
  <p:transitio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1187594157"/>
      </p:ext>
    </p:extLst>
  </p:cSld>
  <p:clrMapOvr>
    <a:masterClrMapping/>
  </p:clrMapOvr>
  <p:transition spd="slow">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1316164779"/>
      </p:ext>
    </p:extLst>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1992816085"/>
      </p:ext>
    </p:extLst>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5946921"/>
      </p:ext>
    </p:extLst>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768294"/>
      </p:ext>
    </p:extLst>
  </p:cSld>
  <p:clrMapOvr>
    <a:masterClrMapping/>
  </p:clrMapOvr>
  <p:transition spd="slow">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6"/>
          <p:cNvSpPr/>
          <p:nvPr userDrawn="1"/>
        </p:nvSpPr>
        <p:spPr>
          <a:xfrm>
            <a:off x="0" y="1"/>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3" y="-20538"/>
            <a:ext cx="1704311" cy="720080"/>
          </a:xfrm>
          <a:prstGeom prst="rect">
            <a:avLst/>
          </a:prstGeom>
        </p:spPr>
      </p:pic>
    </p:spTree>
    <p:extLst>
      <p:ext uri="{BB962C8B-B14F-4D97-AF65-F5344CB8AC3E}">
        <p14:creationId xmlns:p14="http://schemas.microsoft.com/office/powerpoint/2010/main" val="237580576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883038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70927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072770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3829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144491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cSld name="1_标题幻灯片">
    <p:bg>
      <p:bgPr>
        <a:pattFill prst="ltUpDiag">
          <a:fgClr>
            <a:schemeClr val="accent6">
              <a:lumMod val="8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8769997"/>
      </p:ext>
    </p:extLst>
  </p:cSld>
  <p:clrMapOvr>
    <a:masterClrMapping/>
  </p:clrMapOvr>
  <p:transition spd="slow">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1E9E4D-0BE1-4AAA-A57B-DA425863F4AF}" type="datetimeFigureOut">
              <a:rPr lang="zh-CN" altLang="en-US" smtClean="0"/>
              <a:t>2023/4/25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t>‹#›</a:t>
            </a:fld>
            <a:endParaRPr lang="zh-CN" altLang="en-US"/>
          </a:p>
        </p:txBody>
      </p:sp>
    </p:spTree>
  </p:cSld>
  <p:clrMapOvr>
    <a:masterClrMapping/>
  </p:clrMapOvr>
  <p:transition spd="slow">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theme" Target="../theme/theme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1BEBC7A-FD02-486B-81B5-A845787C689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9" r:id="rId19"/>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21E9E4D-0BE1-4AAA-A57B-DA425863F4AF}" type="datetimeFigureOut">
              <a:rPr lang="zh-CN" altLang="en-US" smtClean="0"/>
              <a:t>2023/4/25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29053678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1" r:id="rId20"/>
  </p:sldLayoutIdLst>
  <p:transition spd="slow">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tags" Target="../tags/tag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tags" Target="../tags/tag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ags" Target="../tags/tag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tags" Target="../tags/tag8.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slideLayout" Target="../slideLayouts/slideLayout12.xml"/><Relationship Id="rId5" Type="http://schemas.openxmlformats.org/officeDocument/2006/relationships/tags" Target="../tags/tag1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slideLayout" Target="../slideLayouts/slideLayout2.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0" Type="http://schemas.openxmlformats.org/officeDocument/2006/relationships/tags" Target="../tags/tag4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45.xml"/><Relationship Id="rId4" Type="http://schemas.openxmlformats.org/officeDocument/2006/relationships/image" Target="../media/image7.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tags" Target="../tags/tag4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tags" Target="../tags/tag4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0" Type="http://schemas.openxmlformats.org/officeDocument/2006/relationships/tags" Target="../tags/tag61.xml"/><Relationship Id="rId4" Type="http://schemas.openxmlformats.org/officeDocument/2006/relationships/tags" Target="../tags/tag55.xml"/><Relationship Id="rId9" Type="http://schemas.openxmlformats.org/officeDocument/2006/relationships/tags" Target="../tags/tag60.xml"/></Relationships>
</file>

<file path=ppt/slides/_rels/slide41.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slideLayout" Target="../slideLayouts/slideLayout2.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tags" Target="../tags/tag74.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image" Target="../media/image2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75.xml"/><Relationship Id="rId5" Type="http://schemas.openxmlformats.org/officeDocument/2006/relationships/image" Target="../media/image27.png"/><Relationship Id="rId4" Type="http://schemas.openxmlformats.org/officeDocument/2006/relationships/image" Target="../media/image7.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76.xml"/><Relationship Id="rId5" Type="http://schemas.openxmlformats.org/officeDocument/2006/relationships/image" Target="../media/image28.png"/><Relationship Id="rId4" Type="http://schemas.openxmlformats.org/officeDocument/2006/relationships/image" Target="../media/image7.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77.xml"/><Relationship Id="rId5" Type="http://schemas.openxmlformats.org/officeDocument/2006/relationships/image" Target="../media/image29.png"/><Relationship Id="rId4" Type="http://schemas.openxmlformats.org/officeDocument/2006/relationships/image" Target="../media/image7.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78.xml"/><Relationship Id="rId4" Type="http://schemas.openxmlformats.org/officeDocument/2006/relationships/image" Target="../media/image7.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7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571751"/>
            <a:ext cx="9144000" cy="1828235"/>
          </a:xfrm>
          <a:prstGeom prst="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pic>
        <p:nvPicPr>
          <p:cNvPr id="103" name="Picture 2" descr="C:\Users\Administrator\Desktop\微立体创业计划\00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3353012" y="285261"/>
            <a:ext cx="1967244" cy="196697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38803" y="210279"/>
            <a:ext cx="2230535" cy="223023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8015413" y="5314104"/>
            <a:ext cx="1128587" cy="380882"/>
          </a:xfrm>
          <a:prstGeom prst="rect">
            <a:avLst/>
          </a:prstGeom>
          <a:noFill/>
        </p:spPr>
        <p:txBody>
          <a:bodyPr wrap="square" lIns="91413" tIns="45706" rIns="91413" bIns="45706" rtlCol="0">
            <a:spAutoFit/>
          </a:bodyPr>
          <a:lstStyle/>
          <a:p>
            <a:r>
              <a:rPr lang="zh-CN" altLang="en-US" dirty="0"/>
              <a:t>延时文字</a:t>
            </a:r>
          </a:p>
        </p:txBody>
      </p:sp>
      <p:sp>
        <p:nvSpPr>
          <p:cNvPr id="23" name="圆角矩形 22"/>
          <p:cNvSpPr/>
          <p:nvPr/>
        </p:nvSpPr>
        <p:spPr>
          <a:xfrm>
            <a:off x="2349113" y="3309841"/>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24" name="TextBox 23"/>
          <p:cNvSpPr txBox="1"/>
          <p:nvPr/>
        </p:nvSpPr>
        <p:spPr>
          <a:xfrm>
            <a:off x="3302960" y="3300879"/>
            <a:ext cx="2954600" cy="461637"/>
          </a:xfrm>
          <a:prstGeom prst="rect">
            <a:avLst/>
          </a:prstGeom>
          <a:noFill/>
        </p:spPr>
        <p:txBody>
          <a:bodyPr wrap="none" lIns="91413" tIns="45706" rIns="91413" bIns="45706"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泰坦尼克号生存预测</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grpSp>
        <p:nvGrpSpPr>
          <p:cNvPr id="25" name="Group 91"/>
          <p:cNvGrpSpPr/>
          <p:nvPr/>
        </p:nvGrpSpPr>
        <p:grpSpPr bwMode="auto">
          <a:xfrm>
            <a:off x="2359829" y="3325361"/>
            <a:ext cx="390552" cy="616758"/>
            <a:chOff x="936" y="1480"/>
            <a:chExt cx="1589" cy="2510"/>
          </a:xfrm>
        </p:grpSpPr>
        <p:grpSp>
          <p:nvGrpSpPr>
            <p:cNvPr id="26" name="组合 33"/>
            <p:cNvGrpSpPr/>
            <p:nvPr/>
          </p:nvGrpSpPr>
          <p:grpSpPr bwMode="auto">
            <a:xfrm>
              <a:off x="985" y="1583"/>
              <a:ext cx="1441" cy="2407"/>
              <a:chOff x="1754168" y="3653262"/>
              <a:chExt cx="1857599" cy="3107815"/>
            </a:xfrm>
          </p:grpSpPr>
          <p:sp>
            <p:nvSpPr>
              <p:cNvPr id="31" name="椭圆 30"/>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32" name="椭圆 31"/>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椭圆 32"/>
              <p:cNvSpPr/>
              <p:nvPr/>
            </p:nvSpPr>
            <p:spPr>
              <a:xfrm>
                <a:off x="1890879" y="3789973"/>
                <a:ext cx="1584176" cy="1584174"/>
              </a:xfrm>
              <a:prstGeom prst="ellipse">
                <a:avLst/>
              </a:prstGeom>
              <a:solidFill>
                <a:srgbClr val="1A3F6C"/>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34" name="矩形 33"/>
              <p:cNvSpPr/>
              <p:nvPr/>
            </p:nvSpPr>
            <p:spPr>
              <a:xfrm>
                <a:off x="2196990" y="4093185"/>
                <a:ext cx="968886" cy="2667892"/>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700" b="1">
                  <a:solidFill>
                    <a:srgbClr val="CA0098"/>
                  </a:solidFill>
                  <a:latin typeface="微软雅黑" panose="020B0503020204020204" pitchFamily="34" charset="-122"/>
                  <a:ea typeface="微软雅黑" panose="020B0503020204020204" pitchFamily="34" charset="-122"/>
                </a:endParaRPr>
              </a:p>
            </p:txBody>
          </p:sp>
        </p:grpSp>
        <p:grpSp>
          <p:nvGrpSpPr>
            <p:cNvPr id="27" name="组合 4"/>
            <p:cNvGrpSpPr/>
            <p:nvPr/>
          </p:nvGrpSpPr>
          <p:grpSpPr bwMode="auto">
            <a:xfrm>
              <a:off x="936" y="1480"/>
              <a:ext cx="1589" cy="1588"/>
              <a:chOff x="3733576" y="3930057"/>
              <a:chExt cx="1801556" cy="1800152"/>
            </a:xfrm>
          </p:grpSpPr>
          <p:sp>
            <p:nvSpPr>
              <p:cNvPr id="28" name="椭圆 2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9"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35" name="Picture 6"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03386" y="3454207"/>
            <a:ext cx="1475294" cy="35357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435701" y="2655631"/>
            <a:ext cx="4391725" cy="584747"/>
          </a:xfrm>
          <a:prstGeom prst="rect">
            <a:avLst/>
          </a:prstGeom>
          <a:noFill/>
        </p:spPr>
        <p:txBody>
          <a:bodyPr wrap="square" lIns="91413" tIns="45706" rIns="91413" bIns="45706"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Python</a:t>
            </a:r>
            <a:r>
              <a:rPr lang="zh-CN" altLang="en-US" sz="3200" b="1" dirty="0">
                <a:solidFill>
                  <a:schemeClr val="bg1"/>
                </a:solidFill>
                <a:latin typeface="微软雅黑" panose="020B0503020204020204" pitchFamily="34" charset="-122"/>
                <a:ea typeface="微软雅黑" panose="020B0503020204020204" pitchFamily="34" charset="-122"/>
              </a:rPr>
              <a:t>开发技术</a:t>
            </a:r>
          </a:p>
        </p:txBody>
      </p:sp>
      <p:sp>
        <p:nvSpPr>
          <p:cNvPr id="5" name="TextBox 4"/>
          <p:cNvSpPr txBox="1"/>
          <p:nvPr/>
        </p:nvSpPr>
        <p:spPr>
          <a:xfrm>
            <a:off x="3600535" y="3772082"/>
            <a:ext cx="2062059"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计算机与信息安全学院</a:t>
            </a:r>
          </a:p>
        </p:txBody>
      </p:sp>
      <p:sp>
        <p:nvSpPr>
          <p:cNvPr id="6" name="TextBox 5"/>
          <p:cNvSpPr txBox="1"/>
          <p:nvPr/>
        </p:nvSpPr>
        <p:spPr>
          <a:xfrm>
            <a:off x="2963931" y="4059099"/>
            <a:ext cx="3335269" cy="30777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答辩人：伯乐儿    导师：张瑞霞</a:t>
            </a:r>
          </a:p>
        </p:txBody>
      </p:sp>
      <p:pic>
        <p:nvPicPr>
          <p:cNvPr id="3" name="图片 2" descr="360桌面截图20130429155647"/>
          <p:cNvPicPr>
            <a:picLocks noChangeAspect="1"/>
          </p:cNvPicPr>
          <p:nvPr/>
        </p:nvPicPr>
        <p:blipFill>
          <a:blip r:embed="rId8" cstate="print"/>
          <a:stretch>
            <a:fillRect/>
          </a:stretch>
        </p:blipFill>
        <p:spPr>
          <a:xfrm>
            <a:off x="4169632" y="743514"/>
            <a:ext cx="1150624" cy="1150624"/>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Effect transition="in" filter="fade">
                                      <p:cBhvr>
                                        <p:cTn id="9" dur="500"/>
                                        <p:tgtEl>
                                          <p:spTgt spid="103"/>
                                        </p:tgtEl>
                                      </p:cBhvr>
                                    </p:animEffect>
                                  </p:childTnLst>
                                </p:cTn>
                              </p:par>
                              <p:par>
                                <p:cTn id="10" presetID="42" presetClass="entr" presetSubtype="0" fill="hold" nodeType="with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500"/>
                                        <p:tgtEl>
                                          <p:spTgt spid="104"/>
                                        </p:tgtEl>
                                      </p:cBhvr>
                                    </p:animEffect>
                                    <p:anim calcmode="lin" valueType="num">
                                      <p:cBhvr>
                                        <p:cTn id="13" dur="500" fill="hold"/>
                                        <p:tgtEl>
                                          <p:spTgt spid="104"/>
                                        </p:tgtEl>
                                        <p:attrNameLst>
                                          <p:attrName>ppt_x</p:attrName>
                                        </p:attrNameLst>
                                      </p:cBhvr>
                                      <p:tavLst>
                                        <p:tav tm="0">
                                          <p:val>
                                            <p:strVal val="#ppt_x"/>
                                          </p:val>
                                        </p:tav>
                                        <p:tav tm="100000">
                                          <p:val>
                                            <p:strVal val="#ppt_x"/>
                                          </p:val>
                                        </p:tav>
                                      </p:tavLst>
                                    </p:anim>
                                    <p:anim calcmode="lin" valueType="num">
                                      <p:cBhvr>
                                        <p:cTn id="14" dur="500" fill="hold"/>
                                        <p:tgtEl>
                                          <p:spTgt spid="10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2400"/>
                                        <p:tgtEl>
                                          <p:spTgt spid="4"/>
                                        </p:tgtEl>
                                        <p:attrNameLst>
                                          <p:attrName>ppt_x</p:attrName>
                                        </p:attrNameLst>
                                      </p:cBhvr>
                                      <p:tavLst>
                                        <p:tav tm="0">
                                          <p:val>
                                            <p:strVal val="#ppt_x-#ppt_w*1.125000"/>
                                          </p:val>
                                        </p:tav>
                                        <p:tav tm="100000">
                                          <p:val>
                                            <p:strVal val="#ppt_x"/>
                                          </p:val>
                                        </p:tav>
                                      </p:tavLst>
                                    </p:anim>
                                    <p:animEffect transition="in" filter="wipe(right)">
                                      <p:cBhvr>
                                        <p:cTn id="19" dur="2400"/>
                                        <p:tgtEl>
                                          <p:spTgt spid="4"/>
                                        </p:tgtEl>
                                      </p:cBhvr>
                                    </p:animEffect>
                                  </p:childTnLst>
                                </p:cTn>
                              </p:par>
                              <p:par>
                                <p:cTn id="20" presetID="2" presetClass="entr" presetSubtype="2" fill="hold" grpId="0" nodeType="withEffect">
                                  <p:stCondLst>
                                    <p:cond delay="1700"/>
                                  </p:stCondLst>
                                  <p:iterate type="lt">
                                    <p:tmPct val="23333"/>
                                  </p:iterate>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3749"/>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4249"/>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4749"/>
                            </p:stCondLst>
                            <p:childTnLst>
                              <p:par>
                                <p:cTn id="33" presetID="2" presetClass="entr" presetSubtype="4"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childTnLst>
                          </p:cTn>
                        </p:par>
                        <p:par>
                          <p:cTn id="37" fill="hold">
                            <p:stCondLst>
                              <p:cond delay="5249"/>
                            </p:stCondLst>
                            <p:childTnLst>
                              <p:par>
                                <p:cTn id="38" presetID="42" presetClass="path" presetSubtype="0" accel="50000" decel="50000" fill="hold" nodeType="afterEffect">
                                  <p:stCondLst>
                                    <p:cond delay="0"/>
                                  </p:stCondLst>
                                  <p:childTnLst>
                                    <p:animMotion origin="layout" path="M -1.38889E-6 -6.17284E-7 L 0.42031 0.00093 " pathEditMode="relative" rAng="0" ptsTypes="AA">
                                      <p:cBhvr>
                                        <p:cTn id="39" dur="2000" fill="hold"/>
                                        <p:tgtEl>
                                          <p:spTgt spid="25"/>
                                        </p:tgtEl>
                                        <p:attrNameLst>
                                          <p:attrName>ppt_x</p:attrName>
                                          <p:attrName>ppt_y</p:attrName>
                                        </p:attrNameLst>
                                      </p:cBhvr>
                                      <p:rCtr x="21007" y="31"/>
                                    </p:animMotion>
                                  </p:childTnLst>
                                </p:cTn>
                              </p:par>
                              <p:par>
                                <p:cTn id="40" presetID="42" presetClass="path" presetSubtype="0" accel="50000" decel="50000" fill="hold" nodeType="withEffect">
                                  <p:stCondLst>
                                    <p:cond delay="0"/>
                                  </p:stCondLst>
                                  <p:childTnLst>
                                    <p:animMotion origin="layout" path="M -3.05556E-6 1.23457E-6 L 0.41459 -0.00216 " pathEditMode="relative" rAng="0" ptsTypes="AA">
                                      <p:cBhvr>
                                        <p:cTn id="41" dur="2000" fill="hold"/>
                                        <p:tgtEl>
                                          <p:spTgt spid="35"/>
                                        </p:tgtEl>
                                        <p:attrNameLst>
                                          <p:attrName>ppt_x</p:attrName>
                                          <p:attrName>ppt_y</p:attrName>
                                        </p:attrNameLst>
                                      </p:cBhvr>
                                      <p:rCtr x="20729" y="-123"/>
                                    </p:animMotion>
                                  </p:childTnLst>
                                </p:cTn>
                              </p:par>
                              <p:par>
                                <p:cTn id="42" presetID="2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1600"/>
                                        <p:tgtEl>
                                          <p:spTgt spid="24"/>
                                        </p:tgtEl>
                                      </p:cBhvr>
                                    </p:animEffect>
                                  </p:childTnLst>
                                </p:cTn>
                              </p:par>
                            </p:childTnLst>
                          </p:cTn>
                        </p:par>
                        <p:par>
                          <p:cTn id="45" fill="hold">
                            <p:stCondLst>
                              <p:cond delay="7249"/>
                            </p:stCondLst>
                            <p:childTnLst>
                              <p:par>
                                <p:cTn id="46" presetID="10" presetClass="exit" presetSubtype="0" fill="hold" nodeType="afterEffect">
                                  <p:stCondLst>
                                    <p:cond delay="0"/>
                                  </p:stCondLst>
                                  <p:childTnLst>
                                    <p:animEffect transition="out" filter="fade">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35"/>
                                        </p:tgtEl>
                                      </p:cBhvr>
                                    </p:animEffect>
                                    <p:set>
                                      <p:cBhvr>
                                        <p:cTn id="51" dur="1" fill="hold">
                                          <p:stCondLst>
                                            <p:cond delay="499"/>
                                          </p:stCondLst>
                                        </p:cTn>
                                        <p:tgtEl>
                                          <p:spTgt spid="35"/>
                                        </p:tgtEl>
                                        <p:attrNameLst>
                                          <p:attrName>style.visibility</p:attrName>
                                        </p:attrNameLst>
                                      </p:cBhvr>
                                      <p:to>
                                        <p:strVal val="hidden"/>
                                      </p:to>
                                    </p:set>
                                  </p:childTnLst>
                                </p:cTn>
                              </p:par>
                            </p:childTnLst>
                          </p:cTn>
                        </p:par>
                        <p:par>
                          <p:cTn id="52" fill="hold">
                            <p:stCondLst>
                              <p:cond delay="7749"/>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8249"/>
                            </p:stCondLst>
                            <p:childTnLst>
                              <p:par>
                                <p:cTn id="57" presetID="22" presetClass="entr" presetSubtype="2"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right)">
                                      <p:cBhvr>
                                        <p:cTn id="59" dur="500"/>
                                        <p:tgtEl>
                                          <p:spTgt spid="6"/>
                                        </p:tgtEl>
                                      </p:cBhvr>
                                    </p:animEffect>
                                  </p:childTnLst>
                                </p:cTn>
                              </p:par>
                            </p:childTnLst>
                          </p:cTn>
                        </p:par>
                        <p:par>
                          <p:cTn id="60" fill="hold">
                            <p:stCondLst>
                              <p:cond delay="8749"/>
                            </p:stCondLst>
                            <p:childTnLst>
                              <p:par>
                                <p:cTn id="61" presetID="42"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2000"/>
                                        <p:tgtEl>
                                          <p:spTgt spid="19"/>
                                        </p:tgtEl>
                                      </p:cBhvr>
                                    </p:animEffect>
                                    <p:anim calcmode="lin" valueType="num">
                                      <p:cBhvr>
                                        <p:cTn id="64" dur="2000" fill="hold"/>
                                        <p:tgtEl>
                                          <p:spTgt spid="19"/>
                                        </p:tgtEl>
                                        <p:attrNameLst>
                                          <p:attrName>ppt_x</p:attrName>
                                        </p:attrNameLst>
                                      </p:cBhvr>
                                      <p:tavLst>
                                        <p:tav tm="0">
                                          <p:val>
                                            <p:strVal val="#ppt_x"/>
                                          </p:val>
                                        </p:tav>
                                        <p:tav tm="100000">
                                          <p:val>
                                            <p:strVal val="#ppt_x"/>
                                          </p:val>
                                        </p:tav>
                                      </p:tavLst>
                                    </p:anim>
                                    <p:anim calcmode="lin" valueType="num">
                                      <p:cBhvr>
                                        <p:cTn id="65" dur="2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p:bldP spid="23" grpId="0" animBg="1"/>
      <p:bldP spid="24" grpId="0"/>
      <p:bldP spid="2"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461" y="890667"/>
            <a:ext cx="6138545" cy="3770630"/>
            <a:chOff x="-80751" y="-70336"/>
            <a:chExt cx="8627604" cy="5299546"/>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70336"/>
              <a:ext cx="8627604" cy="529954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a:solidFill>
                    <a:srgbClr val="FF0000"/>
                  </a:solidFill>
                </a:rPr>
                <a:t>数据观察</a:t>
              </a:r>
              <a:r>
                <a:rPr lang="zh-CN" altLang="en-US"/>
                <a:t>：</a:t>
              </a:r>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202881207" name="图片 1"/>
          <p:cNvPicPr>
            <a:picLocks noChangeAspect="1"/>
          </p:cNvPicPr>
          <p:nvPr>
            <p:custDataLst>
              <p:tags r:id="rId1"/>
            </p:custDataLst>
          </p:nvPr>
        </p:nvPicPr>
        <p:blipFill>
          <a:blip r:embed="rId4"/>
          <a:srcRect r="56895"/>
          <a:stretch>
            <a:fillRect/>
          </a:stretch>
        </p:blipFill>
        <p:spPr>
          <a:xfrm>
            <a:off x="2541905" y="1326515"/>
            <a:ext cx="6062345" cy="3140075"/>
          </a:xfrm>
          <a:prstGeom prst="rect">
            <a:avLst/>
          </a:prstGeom>
          <a:ln>
            <a:noFill/>
          </a:ln>
        </p:spPr>
      </p:pic>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a:solidFill>
                    <a:srgbClr val="FF0000"/>
                  </a:solidFill>
                </a:rPr>
                <a:t>数据观察：</a:t>
              </a:r>
            </a:p>
            <a:p>
              <a:pPr algn="ctr"/>
              <a:r>
                <a:rPr lang="zh-CN" altLang="en-US"/>
                <a:t>观察是否有缺失值data.isnull().sum()：</a:t>
              </a:r>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r>
                <a:rPr lang="zh-CN" altLang="en-US"/>
                <a:t>观察到数据集中Age,Fare,Cabin,Embarked特征均缺少值，后续需要处理。Survived的缺失值个数正好为测试集需要预测的个数，无需处理。</a:t>
              </a:r>
            </a:p>
            <a:p>
              <a:pPr algn="ctr"/>
              <a:endParaRPr lang="zh-CN" altLang="en-US"/>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2010958715" name="图片 1"/>
          <p:cNvPicPr>
            <a:picLocks noChangeAspect="1"/>
          </p:cNvPicPr>
          <p:nvPr>
            <p:custDataLst>
              <p:tags r:id="rId1"/>
            </p:custDataLst>
          </p:nvPr>
        </p:nvPicPr>
        <p:blipFill>
          <a:blip r:embed="rId4">
            <a:extLst>
              <a:ext uri="{28A0092B-C50C-407E-A947-70E740481C1C}">
                <a14:useLocalDpi xmlns:a14="http://schemas.microsoft.com/office/drawing/2010/main" val="0"/>
              </a:ext>
            </a:extLst>
          </a:blip>
          <a:srcRect r="40218"/>
          <a:stretch>
            <a:fillRect/>
          </a:stretch>
        </p:blipFill>
        <p:spPr>
          <a:xfrm>
            <a:off x="2665412" y="1364155"/>
            <a:ext cx="5520690" cy="2063750"/>
          </a:xfrm>
          <a:prstGeom prst="rect">
            <a:avLst/>
          </a:prstGeom>
          <a:ln>
            <a:noFill/>
          </a:ln>
        </p:spPr>
      </p:pic>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461" y="850662"/>
            <a:ext cx="6138545" cy="3810635"/>
            <a:chOff x="-80751" y="-126562"/>
            <a:chExt cx="8627604" cy="5355772"/>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126562"/>
              <a:ext cx="8627604" cy="535577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a:solidFill>
                    <a:srgbClr val="FF0000"/>
                  </a:solidFill>
                </a:rPr>
                <a:t>数据观察</a:t>
              </a:r>
              <a:r>
                <a:rPr lang="zh-CN" altLang="en-US"/>
                <a:t>：</a:t>
              </a:r>
            </a:p>
            <a:p>
              <a:pPr algn="ctr"/>
              <a:r>
                <a:rPr lang="zh-CN" altLang="en-US"/>
                <a:t>以图观察Pclass与Survived的关系sns.barplot(x = "Pclass",y = "Survived",data=data)</a:t>
              </a:r>
            </a:p>
            <a:p>
              <a:pPr algn="ctr"/>
              <a:endParaRPr lang="zh-CN" altLang="en-US"/>
            </a:p>
            <a:p>
              <a:pPr algn="ctr"/>
              <a:endParaRPr lang="zh-CN" altLang="en-US"/>
            </a:p>
            <a:p>
              <a:pPr algn="ctr"/>
              <a:endParaRPr lang="zh-CN" altLang="en-US"/>
            </a:p>
            <a:p>
              <a:pPr algn="ctr"/>
              <a:endParaRPr lang="zh-CN" altLang="en-US"/>
            </a:p>
            <a:p>
              <a:pPr algn="ctr"/>
              <a:r>
                <a:rPr lang="en-US" altLang="zh-CN"/>
                <a:t>                </a:t>
              </a:r>
              <a:endParaRPr lang="zh-CN" altLang="en-US"/>
            </a:p>
            <a:p>
              <a:pPr algn="ctr"/>
              <a:r>
                <a:rPr lang="en-US" altLang="zh-CN"/>
                <a:t>                                                                        观察到用户阶级越高，</a:t>
              </a:r>
            </a:p>
            <a:p>
              <a:pPr algn="ctr"/>
              <a:r>
                <a:rPr lang="en-US" altLang="zh-CN"/>
                <a:t>                                                  存活率越高</a:t>
              </a:r>
            </a:p>
            <a:p>
              <a:pPr algn="ctr"/>
              <a:r>
                <a:rPr lang="en-US" altLang="zh-CN"/>
                <a:t>      </a:t>
              </a:r>
              <a:endParaRPr lang="zh-CN" altLang="en-US"/>
            </a:p>
            <a:p>
              <a:pPr algn="ctr"/>
              <a:endParaRPr lang="zh-CN" altLang="en-US"/>
            </a:p>
            <a:p>
              <a:pPr algn="ctr"/>
              <a:endParaRPr lang="zh-CN" altLang="en-US"/>
            </a:p>
            <a:p>
              <a:pPr algn="ctr"/>
              <a:endParaRPr lang="zh-CN" altLang="en-US"/>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091548968" name="图片 1"/>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rcRect r="30084"/>
          <a:stretch>
            <a:fillRect/>
          </a:stretch>
        </p:blipFill>
        <p:spPr>
          <a:xfrm>
            <a:off x="2558415" y="1854835"/>
            <a:ext cx="3753485" cy="2693670"/>
          </a:xfrm>
          <a:prstGeom prst="rect">
            <a:avLst/>
          </a:prstGeom>
          <a:ln>
            <a:noFill/>
          </a:ln>
        </p:spPr>
      </p:pic>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a:solidFill>
                    <a:srgbClr val="FF0000"/>
                  </a:solidFill>
                </a:rPr>
                <a:t>数据观察：</a:t>
              </a:r>
            </a:p>
            <a:p>
              <a:pPr algn="l"/>
              <a:r>
                <a:rPr lang="zh-CN" altLang="en-US"/>
                <a:t>以图观察Age与Survived的关系</a:t>
              </a:r>
            </a:p>
            <a:p>
              <a:pPr algn="l"/>
              <a:r>
                <a:rPr lang="zh-CN" altLang="en-US"/>
                <a:t>age = sns.FacetGrid(data, hue="Survived",aspect=2)</a:t>
              </a:r>
            </a:p>
            <a:p>
              <a:pPr algn="l"/>
              <a:r>
                <a:rPr lang="zh-CN" altLang="en-US"/>
                <a:t>age.map(sns.kdeplot,'Age',shade= True)</a:t>
              </a:r>
            </a:p>
            <a:p>
              <a:pPr algn="l"/>
              <a:r>
                <a:rPr lang="zh-CN" altLang="en-US"/>
                <a:t>age.set(xlim=(0, data['Age'].max()))</a:t>
              </a:r>
            </a:p>
            <a:p>
              <a:pPr algn="l"/>
              <a:r>
                <a:rPr lang="zh-CN" altLang="en-US"/>
                <a:t>age.add_legend()</a:t>
              </a:r>
            </a:p>
            <a:p>
              <a:pPr algn="l"/>
              <a:r>
                <a:rPr lang="zh-CN" altLang="en-US"/>
                <a:t>plt.xlabel('Age') </a:t>
              </a:r>
            </a:p>
            <a:p>
              <a:pPr algn="l"/>
              <a:r>
                <a:rPr lang="zh-CN" altLang="en-US"/>
                <a:t>plt.ylabel('rate'</a:t>
              </a:r>
              <a:r>
                <a:rPr lang="en-US" altLang="zh-CN"/>
                <a:t>)</a:t>
              </a:r>
              <a:endParaRPr lang="zh-CN" altLang="en-US"/>
            </a:p>
            <a:p>
              <a:pPr algn="l"/>
              <a:endParaRPr lang="zh-CN" altLang="en-US"/>
            </a:p>
            <a:p>
              <a:pPr algn="l"/>
              <a:endParaRPr lang="zh-CN" altLang="en-US"/>
            </a:p>
            <a:p>
              <a:pPr algn="l"/>
              <a:r>
                <a:rPr lang="zh-CN" altLang="en-US"/>
                <a:t>乘客0到10岁</a:t>
              </a:r>
            </a:p>
            <a:p>
              <a:pPr algn="l"/>
              <a:r>
                <a:rPr lang="zh-CN" altLang="en-US"/>
                <a:t>生存几率大</a:t>
              </a:r>
            </a:p>
            <a:p>
              <a:pPr algn="l"/>
              <a:endParaRPr lang="zh-CN" altLang="en-US"/>
            </a:p>
            <a:p>
              <a:pPr algn="ctr"/>
              <a:endParaRPr lang="zh-CN" altLang="en-US"/>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478939590" name="图片 1"/>
          <p:cNvPicPr>
            <a:picLocks noChangeAspect="1"/>
          </p:cNvPicPr>
          <p:nvPr>
            <p:custDataLst>
              <p:tags r:id="rId1"/>
            </p:custDataLst>
          </p:nvPr>
        </p:nvPicPr>
        <p:blipFill rotWithShape="1">
          <a:blip r:embed="rId4" cstate="print">
            <a:extLst>
              <a:ext uri="{28A0092B-C50C-407E-A947-70E740481C1C}">
                <a14:useLocalDpi xmlns:a14="http://schemas.microsoft.com/office/drawing/2010/main" val="0"/>
              </a:ext>
            </a:extLst>
          </a:blip>
          <a:srcRect t="26766"/>
          <a:stretch/>
        </p:blipFill>
        <p:spPr>
          <a:xfrm>
            <a:off x="4350583" y="2296082"/>
            <a:ext cx="5052384" cy="1943451"/>
          </a:xfrm>
          <a:prstGeom prst="rect">
            <a:avLst/>
          </a:prstGeom>
        </p:spPr>
      </p:pic>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数据观察：</a:t>
              </a:r>
            </a:p>
            <a:p>
              <a:pPr algn="just"/>
              <a:r>
                <a:rPr lang="zh-CN" altLang="zh-CN" sz="1800" kern="100" dirty="0">
                  <a:effectLst/>
                  <a:latin typeface="Times New Roman" panose="02020603050405020304" pitchFamily="18" charset="0"/>
                  <a:ea typeface="宋体" panose="02010600030101010101" pitchFamily="2" charset="-122"/>
                </a:rPr>
                <a:t>以图观察</a:t>
              </a:r>
              <a:r>
                <a:rPr lang="en-US" altLang="zh-CN" sz="1800" kern="100" dirty="0">
                  <a:effectLst/>
                  <a:latin typeface="Times New Roman" panose="02020603050405020304" pitchFamily="18" charset="0"/>
                  <a:ea typeface="宋体" panose="02010600030101010101" pitchFamily="2" charset="-122"/>
                </a:rPr>
                <a:t>Sex</a:t>
              </a:r>
              <a:r>
                <a:rPr lang="zh-CN" altLang="zh-CN" sz="1800" kern="100" dirty="0">
                  <a:effectLst/>
                  <a:latin typeface="Times New Roman" panose="02020603050405020304" pitchFamily="18" charset="0"/>
                  <a:ea typeface="宋体" panose="02010600030101010101" pitchFamily="2" charset="-122"/>
                </a:rPr>
                <a:t>与</a:t>
              </a:r>
              <a:r>
                <a:rPr lang="en-US" altLang="zh-CN" sz="1800" kern="100" dirty="0">
                  <a:effectLst/>
                  <a:latin typeface="Times New Roman" panose="02020603050405020304" pitchFamily="18" charset="0"/>
                  <a:ea typeface="宋体" panose="02010600030101010101" pitchFamily="2" charset="-122"/>
                </a:rPr>
                <a:t>Survived</a:t>
              </a:r>
              <a:r>
                <a:rPr lang="zh-CN" altLang="zh-CN" sz="1800" kern="100" dirty="0">
                  <a:effectLst/>
                  <a:latin typeface="Times New Roman" panose="02020603050405020304" pitchFamily="18" charset="0"/>
                  <a:ea typeface="宋体" panose="02010600030101010101" pitchFamily="2" charset="-122"/>
                </a:rPr>
                <a:t>的关系</a:t>
              </a:r>
            </a:p>
            <a:p>
              <a:pPr algn="just"/>
              <a:r>
                <a:rPr lang="en-US" altLang="zh-CN" sz="1800" kern="100" dirty="0" err="1">
                  <a:effectLst/>
                  <a:latin typeface="Times New Roman" panose="02020603050405020304" pitchFamily="18" charset="0"/>
                  <a:ea typeface="宋体" panose="02010600030101010101" pitchFamily="2" charset="-122"/>
                </a:rPr>
                <a:t>sns.barplot</a:t>
              </a:r>
              <a:r>
                <a:rPr lang="en-US" altLang="zh-CN" sz="1800" kern="100" dirty="0">
                  <a:effectLst/>
                  <a:latin typeface="Times New Roman" panose="02020603050405020304" pitchFamily="18" charset="0"/>
                  <a:ea typeface="宋体" panose="02010600030101010101" pitchFamily="2" charset="-122"/>
                </a:rPr>
                <a:t>(x = "</a:t>
              </a:r>
              <a:r>
                <a:rPr lang="en-US" altLang="zh-CN" sz="1800" kern="100" dirty="0" err="1">
                  <a:effectLst/>
                  <a:latin typeface="Times New Roman" panose="02020603050405020304" pitchFamily="18" charset="0"/>
                  <a:ea typeface="宋体" panose="02010600030101010101" pitchFamily="2" charset="-122"/>
                </a:rPr>
                <a:t>Sex",y</a:t>
              </a:r>
              <a:r>
                <a:rPr lang="en-US" altLang="zh-CN" sz="1800" kern="100" dirty="0">
                  <a:effectLst/>
                  <a:latin typeface="Times New Roman" panose="02020603050405020304" pitchFamily="18" charset="0"/>
                  <a:ea typeface="宋体" panose="02010600030101010101" pitchFamily="2" charset="-122"/>
                </a:rPr>
                <a:t> = "</a:t>
              </a:r>
              <a:r>
                <a:rPr lang="en-US" altLang="zh-CN" sz="1800" kern="100" dirty="0" err="1">
                  <a:effectLst/>
                  <a:latin typeface="Times New Roman" panose="02020603050405020304" pitchFamily="18" charset="0"/>
                  <a:ea typeface="宋体" panose="02010600030101010101" pitchFamily="2" charset="-122"/>
                </a:rPr>
                <a:t>Survived",data</a:t>
              </a:r>
              <a:r>
                <a:rPr lang="en-US" altLang="zh-CN" sz="1800" kern="100" dirty="0">
                  <a:effectLst/>
                  <a:latin typeface="Times New Roman" panose="02020603050405020304" pitchFamily="18" charset="0"/>
                  <a:ea typeface="宋体" panose="02010600030101010101" pitchFamily="2" charset="-122"/>
                </a:rPr>
                <a:t>=data)</a:t>
              </a:r>
              <a:endParaRPr lang="zh-CN" altLang="zh-CN" sz="1800" kern="100" dirty="0">
                <a:effectLst/>
                <a:latin typeface="Times New Roman" panose="02020603050405020304" pitchFamily="18" charset="0"/>
                <a:ea typeface="宋体" panose="02010600030101010101" pitchFamily="2" charset="-122"/>
              </a:endParaRPr>
            </a:p>
            <a:p>
              <a:pPr algn="l"/>
              <a:endParaRPr lang="en-US" altLang="zh-CN" dirty="0"/>
            </a:p>
            <a:p>
              <a:pPr algn="l"/>
              <a:endParaRPr lang="en-US" altLang="zh-CN" dirty="0"/>
            </a:p>
            <a:p>
              <a:pPr algn="l"/>
              <a:endParaRPr lang="en-US" altLang="zh-CN" dirty="0"/>
            </a:p>
            <a:p>
              <a:pPr algn="l"/>
              <a:endParaRPr lang="en-US" altLang="zh-CN" dirty="0"/>
            </a:p>
            <a:p>
              <a:pPr algn="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女性存活率较</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高</a:t>
              </a:r>
              <a:endParaRPr lang="en-US" altLang="zh-CN" dirty="0"/>
            </a:p>
            <a:p>
              <a:pPr algn="l"/>
              <a:endParaRPr lang="en-US" altLang="zh-CN" dirty="0"/>
            </a:p>
            <a:p>
              <a:pPr algn="l"/>
              <a:endParaRPr lang="en-US" altLang="zh-CN" dirty="0"/>
            </a:p>
            <a:p>
              <a:pPr algn="l"/>
              <a:endParaRPr lang="zh-CN" altLang="en-US" dirty="0"/>
            </a:p>
            <a:p>
              <a:pPr algn="l"/>
              <a:endParaRPr lang="zh-CN" altLang="en-US" dirty="0"/>
            </a:p>
            <a:p>
              <a:pPr algn="ctr"/>
              <a:endParaRPr lang="zh-CN" altLang="en-US"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2" name="图片 11">
            <a:extLst>
              <a:ext uri="{FF2B5EF4-FFF2-40B4-BE49-F238E27FC236}">
                <a16:creationId xmlns:a16="http://schemas.microsoft.com/office/drawing/2014/main" id="{5BE541AF-0435-43FA-0494-A39EDC2F1F44}"/>
              </a:ext>
            </a:extLst>
          </p:cNvPr>
          <p:cNvPicPr>
            <a:picLocks noChangeAspect="1"/>
          </p:cNvPicPr>
          <p:nvPr/>
        </p:nvPicPr>
        <p:blipFill>
          <a:blip r:embed="rId3" cstate="print">
            <a:extLst>
              <a:ext uri="{28A0092B-C50C-407E-A947-70E740481C1C}">
                <a14:useLocalDpi xmlns:a14="http://schemas.microsoft.com/office/drawing/2010/main" val="0"/>
              </a:ext>
            </a:extLst>
          </a:blip>
          <a:srcRect r="29057"/>
          <a:stretch>
            <a:fillRect/>
          </a:stretch>
        </p:blipFill>
        <p:spPr>
          <a:xfrm>
            <a:off x="2630950" y="1974598"/>
            <a:ext cx="4126597" cy="2686937"/>
          </a:xfrm>
          <a:prstGeom prst="rect">
            <a:avLst/>
          </a:prstGeom>
          <a:ln>
            <a:noFill/>
          </a:ln>
        </p:spPr>
      </p:pic>
    </p:spTree>
    <p:extLst>
      <p:ext uri="{BB962C8B-B14F-4D97-AF65-F5344CB8AC3E}">
        <p14:creationId xmlns:p14="http://schemas.microsoft.com/office/powerpoint/2010/main" val="241102075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数据观察：</a:t>
              </a:r>
            </a:p>
            <a:p>
              <a:pPr algn="just"/>
              <a:r>
                <a:rPr lang="en-US" altLang="zh-CN" sz="1800" kern="100" dirty="0" err="1">
                  <a:effectLst/>
                  <a:latin typeface="Times New Roman" panose="02020603050405020304" pitchFamily="18" charset="0"/>
                  <a:ea typeface="宋体" panose="02010600030101010101" pitchFamily="2" charset="-122"/>
                </a:rPr>
                <a:t>SibSp</a:t>
              </a:r>
              <a:r>
                <a:rPr lang="zh-CN" altLang="zh-CN" sz="1800" kern="100" dirty="0">
                  <a:effectLst/>
                  <a:latin typeface="Times New Roman" panose="02020603050405020304" pitchFamily="18" charset="0"/>
                  <a:ea typeface="宋体" panose="02010600030101010101" pitchFamily="2" charset="-122"/>
                </a:rPr>
                <a:t>与</a:t>
              </a:r>
              <a:r>
                <a:rPr lang="en-US" altLang="zh-CN" sz="1800" kern="100" dirty="0" err="1">
                  <a:effectLst/>
                  <a:latin typeface="Times New Roman" panose="02020603050405020304" pitchFamily="18" charset="0"/>
                  <a:ea typeface="宋体" panose="02010600030101010101" pitchFamily="2" charset="-122"/>
                </a:rPr>
                <a:t>SibSp</a:t>
              </a:r>
              <a:r>
                <a:rPr lang="zh-CN" altLang="zh-CN" sz="1800" kern="100" dirty="0">
                  <a:effectLst/>
                  <a:latin typeface="Times New Roman" panose="02020603050405020304" pitchFamily="18" charset="0"/>
                  <a:ea typeface="宋体" panose="02010600030101010101" pitchFamily="2" charset="-122"/>
                </a:rPr>
                <a:t>可相加为</a:t>
              </a:r>
              <a:r>
                <a:rPr lang="en-US" altLang="zh-CN" sz="1800" kern="100" dirty="0">
                  <a:effectLst/>
                  <a:latin typeface="Times New Roman" panose="02020603050405020304" pitchFamily="18" charset="0"/>
                  <a:ea typeface="宋体" panose="02010600030101010101" pitchFamily="2" charset="-122"/>
                </a:rPr>
                <a:t>Family</a:t>
              </a:r>
              <a:r>
                <a:rPr lang="zh-CN" altLang="zh-CN" sz="1800" kern="100" dirty="0">
                  <a:effectLst/>
                  <a:latin typeface="Times New Roman" panose="02020603050405020304" pitchFamily="18" charset="0"/>
                  <a:ea typeface="宋体" panose="02010600030101010101" pitchFamily="2" charset="-122"/>
                </a:rPr>
                <a:t>合并特征</a:t>
              </a:r>
            </a:p>
            <a:p>
              <a:pPr algn="just"/>
              <a:r>
                <a:rPr lang="zh-CN" altLang="zh-CN" sz="1800" kern="100" dirty="0">
                  <a:effectLst/>
                  <a:latin typeface="Times New Roman" panose="02020603050405020304" pitchFamily="18" charset="0"/>
                  <a:ea typeface="宋体" panose="02010600030101010101" pitchFamily="2" charset="-122"/>
                </a:rPr>
                <a:t>以图观察</a:t>
              </a:r>
              <a:r>
                <a:rPr lang="en-US" altLang="zh-CN" sz="1800" kern="100" dirty="0">
                  <a:effectLst/>
                  <a:latin typeface="Times New Roman" panose="02020603050405020304" pitchFamily="18" charset="0"/>
                  <a:ea typeface="宋体" panose="02010600030101010101" pitchFamily="2" charset="-122"/>
                </a:rPr>
                <a:t>Family</a:t>
              </a:r>
              <a:r>
                <a:rPr lang="zh-CN" altLang="zh-CN" sz="1800" kern="100" dirty="0">
                  <a:effectLst/>
                  <a:latin typeface="Times New Roman" panose="02020603050405020304" pitchFamily="18" charset="0"/>
                  <a:ea typeface="宋体" panose="02010600030101010101" pitchFamily="2" charset="-122"/>
                </a:rPr>
                <a:t>与</a:t>
              </a:r>
              <a:r>
                <a:rPr lang="en-US" altLang="zh-CN" sz="1800" kern="100" dirty="0">
                  <a:effectLst/>
                  <a:latin typeface="Times New Roman" panose="02020603050405020304" pitchFamily="18" charset="0"/>
                  <a:ea typeface="宋体" panose="02010600030101010101" pitchFamily="2" charset="-122"/>
                </a:rPr>
                <a:t>Survived</a:t>
              </a:r>
              <a:r>
                <a:rPr lang="zh-CN" altLang="zh-CN" sz="1800" kern="100" dirty="0">
                  <a:effectLst/>
                  <a:latin typeface="Times New Roman" panose="02020603050405020304" pitchFamily="18" charset="0"/>
                  <a:ea typeface="宋体" panose="02010600030101010101" pitchFamily="2" charset="-122"/>
                </a:rPr>
                <a:t>的关系</a:t>
              </a:r>
              <a:endParaRPr lang="en-US" altLang="zh-CN" dirty="0"/>
            </a:p>
            <a:p>
              <a:pPr algn="r"/>
              <a:r>
                <a:rPr lang="zh-CN" altLang="zh-CN" sz="1800" kern="100" dirty="0">
                  <a:effectLst/>
                  <a:latin typeface="Times New Roman" panose="02020603050405020304" pitchFamily="18" charset="0"/>
                  <a:ea typeface="宋体" panose="02010600030101010101" pitchFamily="2" charset="-122"/>
                </a:rPr>
                <a:t>从以上数据可以较</a:t>
              </a:r>
              <a:endParaRPr lang="en-US" altLang="zh-CN" sz="1800" kern="100" dirty="0">
                <a:effectLst/>
                <a:latin typeface="Times New Roman" panose="02020603050405020304" pitchFamily="18" charset="0"/>
                <a:ea typeface="宋体" panose="02010600030101010101" pitchFamily="2" charset="-122"/>
              </a:endParaRPr>
            </a:p>
            <a:p>
              <a:pPr algn="r"/>
              <a:r>
                <a:rPr lang="zh-CN" altLang="zh-CN" sz="1800" kern="100" dirty="0">
                  <a:effectLst/>
                  <a:latin typeface="Times New Roman" panose="02020603050405020304" pitchFamily="18" charset="0"/>
                  <a:ea typeface="宋体" panose="02010600030101010101" pitchFamily="2" charset="-122"/>
                </a:rPr>
                <a:t>为清楚的去分析兄</a:t>
              </a:r>
              <a:endParaRPr lang="en-US" altLang="zh-CN" sz="1800" kern="100" dirty="0">
                <a:effectLst/>
                <a:latin typeface="Times New Roman" panose="02020603050405020304" pitchFamily="18" charset="0"/>
                <a:ea typeface="宋体" panose="02010600030101010101" pitchFamily="2" charset="-122"/>
              </a:endParaRPr>
            </a:p>
            <a:p>
              <a:pPr algn="r"/>
              <a:r>
                <a:rPr lang="zh-CN" altLang="zh-CN" sz="1800" kern="100" dirty="0">
                  <a:effectLst/>
                  <a:latin typeface="Times New Roman" panose="02020603050405020304" pitchFamily="18" charset="0"/>
                  <a:ea typeface="宋体" panose="02010600030101010101" pitchFamily="2" charset="-122"/>
                </a:rPr>
                <a:t>弟姐妹还有父母</a:t>
              </a:r>
              <a:endParaRPr lang="en-US" altLang="zh-CN" sz="1800" kern="100" dirty="0">
                <a:effectLst/>
                <a:latin typeface="Times New Roman" panose="02020603050405020304" pitchFamily="18" charset="0"/>
                <a:ea typeface="宋体" panose="02010600030101010101" pitchFamily="2" charset="-122"/>
              </a:endParaRPr>
            </a:p>
            <a:p>
              <a:pPr algn="r"/>
              <a:r>
                <a:rPr lang="zh-CN" altLang="zh-CN" sz="1800" kern="100" dirty="0">
                  <a:effectLst/>
                  <a:latin typeface="Times New Roman" panose="02020603050405020304" pitchFamily="18" charset="0"/>
                  <a:ea typeface="宋体" panose="02010600030101010101" pitchFamily="2" charset="-122"/>
                </a:rPr>
                <a:t>与最后的</a:t>
              </a:r>
              <a:r>
                <a:rPr lang="en-US" altLang="zh-CN" sz="1800" kern="100" dirty="0">
                  <a:effectLst/>
                  <a:latin typeface="Times New Roman" panose="02020603050405020304" pitchFamily="18" charset="0"/>
                  <a:ea typeface="宋体" panose="02010600030101010101" pitchFamily="2" charset="-122"/>
                </a:rPr>
                <a:t>survived</a:t>
              </a:r>
            </a:p>
            <a:p>
              <a:pPr algn="r"/>
              <a:r>
                <a:rPr lang="zh-CN" altLang="zh-CN" sz="1800" kern="100" dirty="0">
                  <a:effectLst/>
                  <a:latin typeface="Times New Roman" panose="02020603050405020304" pitchFamily="18" charset="0"/>
                  <a:ea typeface="宋体" panose="02010600030101010101" pitchFamily="2" charset="-122"/>
                </a:rPr>
                <a:t>的关系，由于兄</a:t>
              </a:r>
              <a:endParaRPr lang="en-US" altLang="zh-CN" sz="1800" kern="100" dirty="0">
                <a:effectLst/>
                <a:latin typeface="Times New Roman" panose="02020603050405020304" pitchFamily="18" charset="0"/>
                <a:ea typeface="宋体" panose="02010600030101010101" pitchFamily="2" charset="-122"/>
              </a:endParaRPr>
            </a:p>
            <a:p>
              <a:pPr algn="r"/>
              <a:r>
                <a:rPr lang="zh-CN" altLang="zh-CN" sz="1800" kern="100" dirty="0">
                  <a:effectLst/>
                  <a:latin typeface="Times New Roman" panose="02020603050405020304" pitchFamily="18" charset="0"/>
                  <a:ea typeface="宋体" panose="02010600030101010101" pitchFamily="2" charset="-122"/>
                </a:rPr>
                <a:t>弟姐妹和父母我认</a:t>
              </a:r>
              <a:endParaRPr lang="en-US" altLang="zh-CN" sz="1800" kern="100" dirty="0">
                <a:effectLst/>
                <a:latin typeface="Times New Roman" panose="02020603050405020304" pitchFamily="18" charset="0"/>
                <a:ea typeface="宋体" panose="02010600030101010101" pitchFamily="2" charset="-122"/>
              </a:endParaRPr>
            </a:p>
            <a:p>
              <a:pPr algn="r"/>
              <a:r>
                <a:rPr lang="zh-CN" altLang="zh-CN" sz="1800" kern="100" dirty="0">
                  <a:effectLst/>
                  <a:latin typeface="Times New Roman" panose="02020603050405020304" pitchFamily="18" charset="0"/>
                  <a:ea typeface="宋体" panose="02010600030101010101" pitchFamily="2" charset="-122"/>
                </a:rPr>
                <a:t>为可以看为家庭成</a:t>
              </a:r>
              <a:endParaRPr lang="en-US" altLang="zh-CN" sz="1800" kern="100" dirty="0">
                <a:effectLst/>
                <a:latin typeface="Times New Roman" panose="02020603050405020304" pitchFamily="18" charset="0"/>
                <a:ea typeface="宋体" panose="02010600030101010101" pitchFamily="2" charset="-122"/>
              </a:endParaRPr>
            </a:p>
            <a:p>
              <a:pPr algn="r"/>
              <a:r>
                <a:rPr lang="zh-CN" altLang="zh-CN" sz="1800" kern="100" dirty="0">
                  <a:effectLst/>
                  <a:latin typeface="Times New Roman" panose="02020603050405020304" pitchFamily="18" charset="0"/>
                  <a:ea typeface="宋体" panose="02010600030101010101" pitchFamily="2" charset="-122"/>
                </a:rPr>
                <a:t>员，所以后来我</a:t>
              </a:r>
              <a:endParaRPr lang="en-US" altLang="zh-CN" sz="1800" kern="100" dirty="0">
                <a:effectLst/>
                <a:latin typeface="Times New Roman" panose="02020603050405020304" pitchFamily="18" charset="0"/>
                <a:ea typeface="宋体" panose="02010600030101010101" pitchFamily="2" charset="-122"/>
              </a:endParaRPr>
            </a:p>
            <a:p>
              <a:pPr algn="r"/>
              <a:r>
                <a:rPr lang="zh-CN" altLang="zh-CN" sz="1800" kern="100" dirty="0">
                  <a:effectLst/>
                  <a:latin typeface="Times New Roman" panose="02020603050405020304" pitchFamily="18" charset="0"/>
                  <a:ea typeface="宋体" panose="02010600030101010101" pitchFamily="2" charset="-122"/>
                </a:rPr>
                <a:t>将这些加起来。</a:t>
              </a:r>
              <a:endParaRPr lang="zh-CN" altLang="en-US" dirty="0"/>
            </a:p>
            <a:p>
              <a:pPr algn="ctr"/>
              <a:endParaRPr lang="zh-CN" altLang="en-US"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3" name="图片 12">
            <a:extLst>
              <a:ext uri="{FF2B5EF4-FFF2-40B4-BE49-F238E27FC236}">
                <a16:creationId xmlns:a16="http://schemas.microsoft.com/office/drawing/2014/main" id="{07EC60C5-3BBB-E28F-ADB8-5E900B80D4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2951" y="1991405"/>
            <a:ext cx="4328160" cy="2945765"/>
          </a:xfrm>
          <a:prstGeom prst="rect">
            <a:avLst/>
          </a:prstGeom>
        </p:spPr>
      </p:pic>
    </p:spTree>
    <p:extLst>
      <p:ext uri="{BB962C8B-B14F-4D97-AF65-F5344CB8AC3E}">
        <p14:creationId xmlns:p14="http://schemas.microsoft.com/office/powerpoint/2010/main" val="25054250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r>
                <a:rPr lang="zh-CN" altLang="zh-CN" sz="1600" kern="100" dirty="0">
                  <a:effectLst/>
                  <a:latin typeface="Times New Roman" panose="02020603050405020304" pitchFamily="18" charset="0"/>
                  <a:ea typeface="宋体" panose="02010600030101010101" pitchFamily="2" charset="-122"/>
                </a:rPr>
                <a:t>以名字称谓推断</a:t>
              </a:r>
              <a:r>
                <a:rPr lang="zh-CN" altLang="zh-CN" sz="1600" kern="100" dirty="0">
                  <a:solidFill>
                    <a:srgbClr val="000000"/>
                  </a:solidFill>
                  <a:effectLst/>
                  <a:latin typeface="Helvetica" panose="020B0604020202020204" pitchFamily="34" charset="0"/>
                  <a:ea typeface="宋体" panose="02010600030101010101" pitchFamily="2" charset="-122"/>
                </a:rPr>
                <a:t>身份</a:t>
              </a:r>
              <a:r>
                <a:rPr lang="zh-CN" altLang="zh-CN" sz="1600" kern="100" dirty="0">
                  <a:effectLst/>
                  <a:latin typeface="Times New Roman" panose="02020603050405020304" pitchFamily="18" charset="0"/>
                  <a:ea typeface="宋体" panose="02010600030101010101" pitchFamily="2" charset="-122"/>
                </a:rPr>
                <a:t>，如名字中出现</a:t>
              </a:r>
              <a:r>
                <a:rPr lang="en-US"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Capt</a:t>
              </a:r>
              <a:r>
                <a:rPr lang="en-US" altLang="zh-CN" sz="1600" kern="100" dirty="0">
                  <a:effectLst/>
                  <a:latin typeface="Times New Roman" panose="02020603050405020304" pitchFamily="18" charset="0"/>
                  <a:ea typeface="宋体" panose="02010600030101010101" pitchFamily="2" charset="-122"/>
                </a:rPr>
                <a:t>', 'Col', 'Major', 'Dr', 'Rev'</a:t>
              </a:r>
              <a:r>
                <a:rPr lang="zh-CN" altLang="zh-CN" sz="1600" kern="100" dirty="0">
                  <a:effectLst/>
                  <a:latin typeface="Times New Roman" panose="02020603050405020304" pitchFamily="18" charset="0"/>
                  <a:ea typeface="宋体" panose="02010600030101010101" pitchFamily="2" charset="-122"/>
                </a:rPr>
                <a:t>统一用</a:t>
              </a:r>
              <a:r>
                <a:rPr lang="en-US" altLang="zh-CN" sz="1600" kern="100" dirty="0">
                  <a:effectLst/>
                  <a:latin typeface="Times New Roman" panose="02020603050405020304" pitchFamily="18" charset="0"/>
                  <a:ea typeface="宋体" panose="02010600030101010101" pitchFamily="2" charset="-122"/>
                </a:rPr>
                <a:t>'Officer'</a:t>
              </a:r>
              <a:r>
                <a:rPr lang="zh-CN" altLang="zh-CN" sz="1600" kern="100" dirty="0">
                  <a:effectLst/>
                  <a:latin typeface="Times New Roman" panose="02020603050405020304" pitchFamily="18" charset="0"/>
                  <a:ea typeface="宋体" panose="02010600030101010101" pitchFamily="2" charset="-122"/>
                </a:rPr>
                <a:t>来代替，并以图观察</a:t>
              </a:r>
              <a:r>
                <a:rPr lang="en-US" altLang="zh-CN" sz="1600" kern="100" dirty="0">
                  <a:effectLst/>
                  <a:latin typeface="Times New Roman" panose="02020603050405020304" pitchFamily="18" charset="0"/>
                  <a:ea typeface="宋体" panose="02010600030101010101" pitchFamily="2" charset="-122"/>
                </a:rPr>
                <a:t>Title</a:t>
              </a:r>
              <a:r>
                <a:rPr lang="zh-CN" altLang="zh-CN" sz="1600" kern="100" dirty="0">
                  <a:effectLst/>
                  <a:latin typeface="Times New Roman" panose="02020603050405020304" pitchFamily="18" charset="0"/>
                  <a:ea typeface="宋体" panose="02010600030101010101" pitchFamily="2" charset="-122"/>
                </a:rPr>
                <a:t>与</a:t>
              </a:r>
              <a:r>
                <a:rPr lang="en-US" altLang="zh-CN" sz="1600" kern="100" dirty="0">
                  <a:effectLst/>
                  <a:latin typeface="Times New Roman" panose="02020603050405020304" pitchFamily="18" charset="0"/>
                  <a:ea typeface="宋体" panose="02010600030101010101" pitchFamily="2" charset="-122"/>
                </a:rPr>
                <a:t>Survived</a:t>
              </a:r>
              <a:r>
                <a:rPr lang="zh-CN" altLang="zh-CN" sz="1600" kern="100" dirty="0">
                  <a:effectLst/>
                  <a:latin typeface="Times New Roman" panose="02020603050405020304" pitchFamily="18" charset="0"/>
                  <a:ea typeface="宋体" panose="02010600030101010101" pitchFamily="2" charset="-122"/>
                </a:rPr>
                <a:t>的关系</a:t>
              </a:r>
            </a:p>
            <a:p>
              <a:pPr algn="r"/>
              <a:endParaRPr lang="en-US" altLang="zh-CN" dirty="0"/>
            </a:p>
            <a:p>
              <a:pPr algn="r"/>
              <a:r>
                <a:rPr lang="zh-CN"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可见</a:t>
              </a:r>
              <a:r>
                <a:rPr lang="en-US" altLang="zh-CN" sz="1800" kern="100" dirty="0" err="1">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Mrs,Miss</a:t>
              </a:r>
              <a:r>
                <a:rPr lang="en-US"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a:t>
              </a:r>
            </a:p>
            <a:p>
              <a:pPr algn="r"/>
              <a:r>
                <a:rPr lang="en-US" altLang="zh-CN" sz="1800" kern="100" dirty="0" err="1">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Master,Royalty</a:t>
              </a:r>
              <a:endParaRPr lang="en-US"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endParaRPr>
            </a:p>
            <a:p>
              <a:pPr algn="r"/>
              <a:r>
                <a:rPr lang="zh-CN"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等身份高的</a:t>
              </a:r>
              <a:endParaRPr lang="en-US"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endParaRPr>
            </a:p>
            <a:p>
              <a:pPr algn="r"/>
              <a:r>
                <a:rPr lang="zh-CN"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更容易获救，</a:t>
              </a:r>
              <a:endParaRPr lang="en-US"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endParaRPr>
            </a:p>
            <a:p>
              <a:pPr algn="r"/>
              <a:r>
                <a:rPr lang="en-US" altLang="zh-CN" sz="1800" kern="100" dirty="0" err="1">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Mr,Officer</a:t>
              </a:r>
              <a:r>
                <a:rPr lang="zh-CN"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这些</a:t>
              </a:r>
              <a:endParaRPr lang="en-US"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endParaRPr>
            </a:p>
            <a:p>
              <a:pPr algn="r"/>
              <a:r>
                <a:rPr lang="zh-CN"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身份较低的相</a:t>
              </a:r>
              <a:r>
                <a:rPr lang="zh-CN" altLang="en-US"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反</a:t>
              </a:r>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2" name="图片 11">
            <a:extLst>
              <a:ext uri="{FF2B5EF4-FFF2-40B4-BE49-F238E27FC236}">
                <a16:creationId xmlns:a16="http://schemas.microsoft.com/office/drawing/2014/main" id="{13B00D43-765D-90E4-049D-B6ABF197774F}"/>
              </a:ext>
            </a:extLst>
          </p:cNvPr>
          <p:cNvPicPr>
            <a:picLocks noChangeAspect="1"/>
          </p:cNvPicPr>
          <p:nvPr/>
        </p:nvPicPr>
        <p:blipFill rotWithShape="1">
          <a:blip r:embed="rId3">
            <a:extLst>
              <a:ext uri="{28A0092B-C50C-407E-A947-70E740481C1C}">
                <a14:useLocalDpi xmlns:a14="http://schemas.microsoft.com/office/drawing/2010/main" val="0"/>
              </a:ext>
            </a:extLst>
          </a:blip>
          <a:srcRect r="8973" b="4762"/>
          <a:stretch/>
        </p:blipFill>
        <p:spPr bwMode="auto">
          <a:xfrm>
            <a:off x="2469180" y="1627142"/>
            <a:ext cx="4387671" cy="351386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5262893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pPr indent="200660" algn="just">
                <a:lnSpc>
                  <a:spcPct val="157000"/>
                </a:lnSpc>
                <a:spcBef>
                  <a:spcPts val="1400"/>
                </a:spcBef>
                <a:spcAft>
                  <a:spcPts val="1450"/>
                </a:spcAft>
              </a:pPr>
              <a:r>
                <a:rPr lang="zh-CN" altLang="zh-CN" sz="1800" b="1" kern="100" dirty="0">
                  <a:effectLst/>
                  <a:latin typeface="Times New Roman" panose="02020603050405020304" pitchFamily="18" charset="0"/>
                  <a:ea typeface="宋体" panose="02010600030101010101" pitchFamily="2" charset="-122"/>
                </a:rPr>
                <a:t>填写缺失值</a:t>
              </a:r>
              <a:endParaRPr lang="en-US" altLang="zh-CN" dirty="0"/>
            </a:p>
            <a:p>
              <a:r>
                <a:rPr lang="en-US" altLang="zh-CN" sz="1600" kern="100" dirty="0">
                  <a:effectLst/>
                  <a:latin typeface="Times New Roman" panose="02020603050405020304" pitchFamily="18" charset="0"/>
                  <a:ea typeface="宋体" panose="02010600030101010101" pitchFamily="2" charset="-122"/>
                </a:rPr>
                <a:t>data[</a:t>
              </a:r>
              <a:r>
                <a:rPr lang="en-US" altLang="zh-CN" sz="1600" kern="100" dirty="0" err="1">
                  <a:effectLst/>
                  <a:latin typeface="Times New Roman" panose="02020603050405020304" pitchFamily="18" charset="0"/>
                  <a:ea typeface="宋体" panose="02010600030101010101" pitchFamily="2" charset="-122"/>
                </a:rPr>
                <a:t>data.Fare.isnull</a:t>
              </a:r>
              <a:r>
                <a:rPr lang="en-US"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r>
                <a:rPr lang="en-US" altLang="zh-CN" sz="1600" kern="100" dirty="0" err="1">
                  <a:effectLst/>
                  <a:latin typeface="Times New Roman" panose="02020603050405020304" pitchFamily="18" charset="0"/>
                  <a:ea typeface="宋体" panose="02010600030101010101" pitchFamily="2" charset="-122"/>
                </a:rPr>
                <a:t>data.Fare.fillna</a:t>
              </a:r>
              <a:r>
                <a:rPr lang="en-US" altLang="zh-CN" sz="1600" kern="100" dirty="0">
                  <a:effectLst/>
                  <a:latin typeface="Times New Roman" panose="02020603050405020304" pitchFamily="18" charset="0"/>
                  <a:ea typeface="宋体" panose="02010600030101010101" pitchFamily="2" charset="-122"/>
                </a:rPr>
                <a:t>(data[</a:t>
              </a:r>
              <a:r>
                <a:rPr lang="en-US" altLang="zh-CN" sz="1600" kern="100" dirty="0" err="1">
                  <a:effectLst/>
                  <a:latin typeface="Times New Roman" panose="02020603050405020304" pitchFamily="18" charset="0"/>
                  <a:ea typeface="宋体" panose="02010600030101010101" pitchFamily="2" charset="-122"/>
                </a:rPr>
                <a:t>data.Pclass</a:t>
              </a:r>
              <a:r>
                <a:rPr lang="en-US" altLang="zh-CN" sz="1600" kern="100" dirty="0">
                  <a:effectLst/>
                  <a:latin typeface="Times New Roman" panose="02020603050405020304" pitchFamily="18" charset="0"/>
                  <a:ea typeface="宋体" panose="02010600030101010101" pitchFamily="2" charset="-122"/>
                </a:rPr>
                <a:t>==3]['Fare'].median(),</a:t>
              </a:r>
              <a:r>
                <a:rPr lang="en-US" altLang="zh-CN" sz="1600" kern="100" dirty="0" err="1">
                  <a:effectLst/>
                  <a:latin typeface="Times New Roman" panose="02020603050405020304" pitchFamily="18" charset="0"/>
                  <a:ea typeface="宋体" panose="02010600030101010101" pitchFamily="2" charset="-122"/>
                </a:rPr>
                <a:t>inplace</a:t>
              </a:r>
              <a:r>
                <a:rPr lang="en-US" altLang="zh-CN" sz="1600" kern="100" dirty="0">
                  <a:effectLst/>
                  <a:latin typeface="Times New Roman" panose="02020603050405020304" pitchFamily="18" charset="0"/>
                  <a:ea typeface="宋体" panose="02010600030101010101" pitchFamily="2" charset="-122"/>
                </a:rPr>
                <a:t>=True)</a:t>
              </a:r>
              <a:endParaRPr lang="zh-CN" altLang="zh-CN" sz="1600" kern="100" dirty="0">
                <a:effectLst/>
                <a:latin typeface="Times New Roman" panose="02020603050405020304" pitchFamily="18" charset="0"/>
                <a:ea typeface="宋体" panose="02010600030101010101" pitchFamily="2" charset="-122"/>
              </a:endParaRPr>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3" name="图片 12">
            <a:extLst>
              <a:ext uri="{FF2B5EF4-FFF2-40B4-BE49-F238E27FC236}">
                <a16:creationId xmlns:a16="http://schemas.microsoft.com/office/drawing/2014/main" id="{3AB56A2D-9CB3-325B-E019-4462B140D554}"/>
              </a:ext>
            </a:extLst>
          </p:cNvPr>
          <p:cNvPicPr>
            <a:picLocks noChangeAspect="1"/>
          </p:cNvPicPr>
          <p:nvPr/>
        </p:nvPicPr>
        <p:blipFill>
          <a:blip r:embed="rId3"/>
          <a:stretch>
            <a:fillRect/>
          </a:stretch>
        </p:blipFill>
        <p:spPr>
          <a:xfrm>
            <a:off x="2533435" y="2669955"/>
            <a:ext cx="5939790" cy="1195705"/>
          </a:xfrm>
          <a:prstGeom prst="rect">
            <a:avLst/>
          </a:prstGeom>
        </p:spPr>
      </p:pic>
    </p:spTree>
    <p:extLst>
      <p:ext uri="{BB962C8B-B14F-4D97-AF65-F5344CB8AC3E}">
        <p14:creationId xmlns:p14="http://schemas.microsoft.com/office/powerpoint/2010/main" val="826166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pPr algn="just"/>
              <a:r>
                <a:rPr lang="zh-CN" altLang="zh-CN" sz="1400" kern="100" dirty="0">
                  <a:effectLst/>
                  <a:latin typeface="Times New Roman" panose="02020603050405020304" pitchFamily="18" charset="0"/>
                  <a:ea typeface="宋体" panose="02010600030101010101" pitchFamily="2" charset="-122"/>
                </a:rPr>
                <a:t>可把有无</a:t>
              </a:r>
              <a:r>
                <a:rPr lang="en-US" altLang="zh-CN" sz="1400" kern="100" dirty="0">
                  <a:effectLst/>
                  <a:latin typeface="Times New Roman" panose="02020603050405020304" pitchFamily="18" charset="0"/>
                  <a:ea typeface="宋体" panose="02010600030101010101" pitchFamily="2" charset="-122"/>
                </a:rPr>
                <a:t>Cabin </a:t>
              </a:r>
              <a:r>
                <a:rPr lang="zh-CN" altLang="zh-CN" sz="1400" kern="100" dirty="0">
                  <a:effectLst/>
                  <a:latin typeface="Times New Roman" panose="02020603050405020304" pitchFamily="18" charset="0"/>
                  <a:ea typeface="宋体" panose="02010600030101010101" pitchFamily="2" charset="-122"/>
                </a:rPr>
                <a:t>作为一个特征，有</a:t>
              </a:r>
              <a:r>
                <a:rPr lang="zh-CN" altLang="zh-CN" sz="1400" kern="0" dirty="0">
                  <a:effectLst/>
                  <a:latin typeface="Times New Roman" panose="02020603050405020304" pitchFamily="18" charset="0"/>
                  <a:ea typeface="宋体" panose="02010600030101010101" pitchFamily="2" charset="-122"/>
                  <a:cs typeface="Times New Roman" panose="02020603050405020304" pitchFamily="18" charset="0"/>
                </a:rPr>
                <a:t>船舱信息的为</a:t>
              </a:r>
              <a:r>
                <a:rPr lang="en-US" altLang="zh-CN" sz="1400" kern="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400" kern="0" dirty="0">
                  <a:effectLst/>
                  <a:latin typeface="Times New Roman" panose="02020603050405020304" pitchFamily="18" charset="0"/>
                  <a:ea typeface="宋体" panose="02010600030101010101" pitchFamily="2" charset="-122"/>
                  <a:cs typeface="Times New Roman" panose="02020603050405020304" pitchFamily="18" charset="0"/>
                </a:rPr>
                <a:t>，无船舱信息的为</a:t>
              </a:r>
              <a:r>
                <a:rPr lang="en-US" altLang="zh-CN" sz="1400" kern="0" dirty="0">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14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err="1">
                  <a:effectLst/>
                  <a:latin typeface="Times New Roman" panose="02020603050405020304" pitchFamily="18" charset="0"/>
                  <a:ea typeface="宋体" panose="02010600030101010101" pitchFamily="2" charset="-122"/>
                </a:rPr>
                <a:t>data.loc</a:t>
              </a:r>
              <a:r>
                <a:rPr lang="en-US" altLang="zh-CN" sz="1400" kern="100" dirty="0">
                  <a:effectLst/>
                  <a:latin typeface="Times New Roman" panose="02020603050405020304" pitchFamily="18" charset="0"/>
                  <a:ea typeface="宋体" panose="02010600030101010101" pitchFamily="2" charset="-122"/>
                </a:rPr>
                <a:t>[</a:t>
              </a:r>
              <a:r>
                <a:rPr lang="en-US" altLang="zh-CN" sz="1400" kern="100" dirty="0" err="1">
                  <a:effectLst/>
                  <a:latin typeface="Times New Roman" panose="02020603050405020304" pitchFamily="18" charset="0"/>
                  <a:ea typeface="宋体" panose="02010600030101010101" pitchFamily="2" charset="-122"/>
                </a:rPr>
                <a:t>data.Cabin.notnull</a:t>
              </a:r>
              <a:r>
                <a:rPr lang="en-US" altLang="zh-CN" sz="1400" kern="100" dirty="0">
                  <a:effectLst/>
                  <a:latin typeface="Times New Roman" panose="02020603050405020304" pitchFamily="18" charset="0"/>
                  <a:ea typeface="宋体" panose="02010600030101010101" pitchFamily="2" charset="-122"/>
                </a:rPr>
                <a:t>(),"Cabin"] = 0</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err="1">
                  <a:effectLst/>
                  <a:latin typeface="Times New Roman" panose="02020603050405020304" pitchFamily="18" charset="0"/>
                  <a:ea typeface="宋体" panose="02010600030101010101" pitchFamily="2" charset="-122"/>
                </a:rPr>
                <a:t>data.loc</a:t>
              </a:r>
              <a:r>
                <a:rPr lang="en-US" altLang="zh-CN" sz="1400" kern="100" dirty="0">
                  <a:effectLst/>
                  <a:latin typeface="Times New Roman" panose="02020603050405020304" pitchFamily="18" charset="0"/>
                  <a:ea typeface="宋体" panose="02010600030101010101" pitchFamily="2" charset="-122"/>
                </a:rPr>
                <a:t>[</a:t>
              </a:r>
              <a:r>
                <a:rPr lang="en-US" altLang="zh-CN" sz="1400" kern="100" dirty="0" err="1">
                  <a:effectLst/>
                  <a:latin typeface="Times New Roman" panose="02020603050405020304" pitchFamily="18" charset="0"/>
                  <a:ea typeface="宋体" panose="02010600030101010101" pitchFamily="2" charset="-122"/>
                </a:rPr>
                <a:t>data.Cabin.isnull</a:t>
              </a:r>
              <a:r>
                <a:rPr lang="en-US" altLang="zh-CN" sz="1400" kern="100" dirty="0">
                  <a:effectLst/>
                  <a:latin typeface="Times New Roman" panose="02020603050405020304" pitchFamily="18" charset="0"/>
                  <a:ea typeface="宋体" panose="02010600030101010101" pitchFamily="2" charset="-122"/>
                </a:rPr>
                <a:t>(),"Cabin"] = 1</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err="1">
                  <a:effectLst/>
                  <a:latin typeface="Times New Roman" panose="02020603050405020304" pitchFamily="18" charset="0"/>
                  <a:ea typeface="宋体" panose="02010600030101010101" pitchFamily="2" charset="-122"/>
                </a:rPr>
                <a:t>sns.barplot</a:t>
              </a:r>
              <a:r>
                <a:rPr lang="en-US" altLang="zh-CN" sz="1400" kern="100" dirty="0">
                  <a:effectLst/>
                  <a:latin typeface="Times New Roman" panose="02020603050405020304" pitchFamily="18" charset="0"/>
                  <a:ea typeface="宋体" panose="02010600030101010101" pitchFamily="2" charset="-122"/>
                </a:rPr>
                <a:t>(x='</a:t>
              </a:r>
              <a:r>
                <a:rPr lang="en-US" altLang="zh-CN" sz="1400" kern="100" dirty="0" err="1">
                  <a:effectLst/>
                  <a:latin typeface="Times New Roman" panose="02020603050405020304" pitchFamily="18" charset="0"/>
                  <a:ea typeface="宋体" panose="02010600030101010101" pitchFamily="2" charset="-122"/>
                </a:rPr>
                <a:t>Cabin',y</a:t>
              </a:r>
              <a:r>
                <a:rPr lang="en-US" altLang="zh-CN" sz="1400" kern="100" dirty="0">
                  <a:effectLst/>
                  <a:latin typeface="Times New Roman" panose="02020603050405020304" pitchFamily="18" charset="0"/>
                  <a:ea typeface="宋体" panose="02010600030101010101" pitchFamily="2" charset="-122"/>
                </a:rPr>
                <a:t>='</a:t>
              </a:r>
              <a:r>
                <a:rPr lang="en-US" altLang="zh-CN" sz="1400" kern="100" dirty="0" err="1">
                  <a:effectLst/>
                  <a:latin typeface="Times New Roman" panose="02020603050405020304" pitchFamily="18" charset="0"/>
                  <a:ea typeface="宋体" panose="02010600030101010101" pitchFamily="2" charset="-122"/>
                </a:rPr>
                <a:t>Survived',data</a:t>
              </a:r>
              <a:r>
                <a:rPr lang="en-US" altLang="zh-CN" sz="1400" kern="100" dirty="0">
                  <a:effectLst/>
                  <a:latin typeface="Times New Roman" panose="02020603050405020304" pitchFamily="18" charset="0"/>
                  <a:ea typeface="宋体" panose="02010600030101010101" pitchFamily="2" charset="-122"/>
                </a:rPr>
                <a:t> = data)</a:t>
              </a:r>
              <a:endParaRPr lang="zh-CN" altLang="zh-CN" sz="1400" kern="100" dirty="0">
                <a:effectLst/>
                <a:latin typeface="Times New Roman" panose="02020603050405020304" pitchFamily="18" charset="0"/>
                <a:ea typeface="宋体" panose="02010600030101010101" pitchFamily="2" charset="-122"/>
              </a:endParaRPr>
            </a:p>
            <a:p>
              <a:pPr algn="r"/>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3" name="图片 12">
            <a:extLst>
              <a:ext uri="{FF2B5EF4-FFF2-40B4-BE49-F238E27FC236}">
                <a16:creationId xmlns:a16="http://schemas.microsoft.com/office/drawing/2014/main" id="{6522F3F5-96C4-5351-1092-1C166398BA4A}"/>
              </a:ext>
            </a:extLst>
          </p:cNvPr>
          <p:cNvPicPr>
            <a:picLocks noChangeAspect="1"/>
          </p:cNvPicPr>
          <p:nvPr/>
        </p:nvPicPr>
        <p:blipFill>
          <a:blip r:embed="rId3"/>
          <a:stretch>
            <a:fillRect/>
          </a:stretch>
        </p:blipFill>
        <p:spPr>
          <a:xfrm>
            <a:off x="2539839" y="2088733"/>
            <a:ext cx="4105151" cy="3003159"/>
          </a:xfrm>
          <a:prstGeom prst="rect">
            <a:avLst/>
          </a:prstGeom>
        </p:spPr>
      </p:pic>
    </p:spTree>
    <p:extLst>
      <p:ext uri="{BB962C8B-B14F-4D97-AF65-F5344CB8AC3E}">
        <p14:creationId xmlns:p14="http://schemas.microsoft.com/office/powerpoint/2010/main" val="21536898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可以根据乘客的各个</a:t>
              </a:r>
              <a:r>
                <a:rPr lang="zh-CN"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身份</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rPr>
                <a:t>tile</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）年龄的平均值来进行对相同</a:t>
              </a:r>
              <a:r>
                <a:rPr lang="zh-CN" altLang="zh-CN" sz="1800" kern="100" dirty="0">
                  <a:solidFill>
                    <a:srgbClr val="000000"/>
                  </a:solidFill>
                  <a:effectLst/>
                  <a:latin typeface="Helvetica" panose="020B0604020202020204" pitchFamily="34" charset="0"/>
                  <a:ea typeface="宋体" panose="02010600030101010101" pitchFamily="2" charset="-122"/>
                  <a:cs typeface="Times New Roman" panose="02020603050405020304" pitchFamily="18" charset="0"/>
                </a:rPr>
                <a:t>身份</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的乘客年龄缺失值赋值，保</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证年龄的合理性。</a:t>
              </a:r>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3" name="图片 12">
            <a:extLst>
              <a:ext uri="{FF2B5EF4-FFF2-40B4-BE49-F238E27FC236}">
                <a16:creationId xmlns:a16="http://schemas.microsoft.com/office/drawing/2014/main" id="{9EEC5CDE-BEB5-098F-4AED-16ACCDE7E278}"/>
              </a:ext>
            </a:extLst>
          </p:cNvPr>
          <p:cNvPicPr>
            <a:picLocks noChangeAspect="1"/>
          </p:cNvPicPr>
          <p:nvPr/>
        </p:nvPicPr>
        <p:blipFill>
          <a:blip r:embed="rId3"/>
          <a:stretch>
            <a:fillRect/>
          </a:stretch>
        </p:blipFill>
        <p:spPr>
          <a:xfrm>
            <a:off x="2583794" y="1713999"/>
            <a:ext cx="4363680" cy="3437203"/>
          </a:xfrm>
          <a:prstGeom prst="rect">
            <a:avLst/>
          </a:prstGeom>
        </p:spPr>
      </p:pic>
    </p:spTree>
    <p:extLst>
      <p:ext uri="{BB962C8B-B14F-4D97-AF65-F5344CB8AC3E}">
        <p14:creationId xmlns:p14="http://schemas.microsoft.com/office/powerpoint/2010/main" val="65365092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TextBox 34"/>
          <p:cNvSpPr txBox="1"/>
          <p:nvPr/>
        </p:nvSpPr>
        <p:spPr>
          <a:xfrm>
            <a:off x="908956" y="206330"/>
            <a:ext cx="241348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black"/>
                </a:solidFill>
                <a:effectLst/>
                <a:uLnTx/>
                <a:uFillTx/>
                <a:latin typeface="方正兰亭细黑_GBK" pitchFamily="2" charset="-122"/>
                <a:ea typeface="方正兰亭细黑_GBK" pitchFamily="2" charset="-122"/>
                <a:cs typeface="+mn-cs"/>
              </a:rPr>
              <a:t>团队成员及分工</a:t>
            </a:r>
          </a:p>
        </p:txBody>
      </p:sp>
      <p:graphicFrame>
        <p:nvGraphicFramePr>
          <p:cNvPr id="2" name="表格 1">
            <a:extLst>
              <a:ext uri="{FF2B5EF4-FFF2-40B4-BE49-F238E27FC236}">
                <a16:creationId xmlns:a16="http://schemas.microsoft.com/office/drawing/2014/main" id="{0388CC4A-F834-7F0D-DD4A-6FA34E43AB69}"/>
              </a:ext>
            </a:extLst>
          </p:cNvPr>
          <p:cNvGraphicFramePr>
            <a:graphicFrameLocks noGrp="1"/>
          </p:cNvGraphicFramePr>
          <p:nvPr/>
        </p:nvGraphicFramePr>
        <p:xfrm>
          <a:off x="1763225" y="903471"/>
          <a:ext cx="5967280" cy="3519164"/>
        </p:xfrm>
        <a:graphic>
          <a:graphicData uri="http://schemas.openxmlformats.org/drawingml/2006/table">
            <a:tbl>
              <a:tblPr firstRow="1" firstCol="1" bandRow="1">
                <a:tableStyleId>{5C22544A-7EE6-4342-B048-85BDC9FD1C3A}</a:tableStyleId>
              </a:tblPr>
              <a:tblGrid>
                <a:gridCol w="1602284">
                  <a:extLst>
                    <a:ext uri="{9D8B030D-6E8A-4147-A177-3AD203B41FA5}">
                      <a16:colId xmlns:a16="http://schemas.microsoft.com/office/drawing/2014/main" val="4120151332"/>
                    </a:ext>
                  </a:extLst>
                </a:gridCol>
                <a:gridCol w="4364996">
                  <a:extLst>
                    <a:ext uri="{9D8B030D-6E8A-4147-A177-3AD203B41FA5}">
                      <a16:colId xmlns:a16="http://schemas.microsoft.com/office/drawing/2014/main" val="4051738529"/>
                    </a:ext>
                  </a:extLst>
                </a:gridCol>
              </a:tblGrid>
              <a:tr h="519278">
                <a:tc>
                  <a:txBody>
                    <a:bodyPr/>
                    <a:lstStyle/>
                    <a:p>
                      <a:pPr algn="ctr">
                        <a:lnSpc>
                          <a:spcPct val="200000"/>
                        </a:lnSpc>
                      </a:pPr>
                      <a:r>
                        <a:rPr lang="zh-CN" sz="1200" kern="100" dirty="0">
                          <a:effectLst/>
                        </a:rPr>
                        <a:t>参与成员</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200000"/>
                        </a:lnSpc>
                      </a:pPr>
                      <a:r>
                        <a:rPr lang="zh-CN" sz="1200" kern="100" dirty="0">
                          <a:effectLst/>
                        </a:rPr>
                        <a:t>内容纪要</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52035519"/>
                  </a:ext>
                </a:extLst>
              </a:tr>
              <a:tr h="499981">
                <a:tc>
                  <a:txBody>
                    <a:bodyPr/>
                    <a:lstStyle/>
                    <a:p>
                      <a:pPr algn="ctr">
                        <a:lnSpc>
                          <a:spcPct val="250000"/>
                        </a:lnSpc>
                      </a:pPr>
                      <a:r>
                        <a:rPr lang="zh-CN" sz="1200" kern="100" dirty="0">
                          <a:effectLst/>
                        </a:rPr>
                        <a:t>伯乐儿</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250000"/>
                        </a:lnSpc>
                      </a:pPr>
                      <a:r>
                        <a:rPr lang="zh-CN" sz="1200" kern="100">
                          <a:effectLst/>
                        </a:rPr>
                        <a:t>代码汇总、答辩</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25040855"/>
                  </a:ext>
                </a:extLst>
              </a:tr>
              <a:tr h="499981">
                <a:tc>
                  <a:txBody>
                    <a:bodyPr/>
                    <a:lstStyle/>
                    <a:p>
                      <a:pPr algn="ctr">
                        <a:lnSpc>
                          <a:spcPct val="250000"/>
                        </a:lnSpc>
                      </a:pPr>
                      <a:r>
                        <a:rPr lang="zh-CN" sz="1200" kern="100">
                          <a:effectLst/>
                        </a:rPr>
                        <a:t>姚勇</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250000"/>
                        </a:lnSpc>
                      </a:pPr>
                      <a:r>
                        <a:rPr lang="zh-CN" sz="1200" kern="100" dirty="0">
                          <a:effectLst/>
                        </a:rPr>
                        <a:t>代码（特征处理）、</a:t>
                      </a:r>
                      <a:r>
                        <a:rPr lang="en-US" sz="1200" kern="100" dirty="0">
                          <a:effectLst/>
                        </a:rPr>
                        <a:t>word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13782537"/>
                  </a:ext>
                </a:extLst>
              </a:tr>
              <a:tr h="499981">
                <a:tc>
                  <a:txBody>
                    <a:bodyPr/>
                    <a:lstStyle/>
                    <a:p>
                      <a:pPr algn="ctr">
                        <a:lnSpc>
                          <a:spcPct val="250000"/>
                        </a:lnSpc>
                      </a:pPr>
                      <a:r>
                        <a:rPr lang="zh-CN" sz="1200" kern="100">
                          <a:effectLst/>
                        </a:rPr>
                        <a:t>林松涛</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250000"/>
                        </a:lnSpc>
                      </a:pPr>
                      <a:r>
                        <a:rPr lang="zh-CN" sz="1200" kern="100" dirty="0">
                          <a:effectLst/>
                        </a:rPr>
                        <a:t>代码（可视化处理）、</a:t>
                      </a:r>
                      <a:r>
                        <a:rPr lang="en-US" sz="1200" kern="100" dirty="0">
                          <a:effectLst/>
                        </a:rPr>
                        <a:t>word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06956666"/>
                  </a:ext>
                </a:extLst>
              </a:tr>
              <a:tr h="499981">
                <a:tc>
                  <a:txBody>
                    <a:bodyPr/>
                    <a:lstStyle/>
                    <a:p>
                      <a:pPr algn="ctr">
                        <a:lnSpc>
                          <a:spcPct val="250000"/>
                        </a:lnSpc>
                      </a:pPr>
                      <a:r>
                        <a:rPr lang="zh-CN" sz="1200" kern="100">
                          <a:effectLst/>
                        </a:rPr>
                        <a:t>彭慈云</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250000"/>
                        </a:lnSpc>
                      </a:pPr>
                      <a:r>
                        <a:rPr lang="zh-CN" sz="1200" kern="100" dirty="0">
                          <a:effectLst/>
                        </a:rPr>
                        <a:t>代码（可视化处理）、</a:t>
                      </a:r>
                      <a:r>
                        <a:rPr lang="en-US" sz="1200" kern="100" dirty="0">
                          <a:effectLst/>
                        </a:rPr>
                        <a:t>ppt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77927046"/>
                  </a:ext>
                </a:extLst>
              </a:tr>
              <a:tr h="499981">
                <a:tc>
                  <a:txBody>
                    <a:bodyPr/>
                    <a:lstStyle/>
                    <a:p>
                      <a:pPr algn="ctr">
                        <a:lnSpc>
                          <a:spcPct val="250000"/>
                        </a:lnSpc>
                      </a:pPr>
                      <a:r>
                        <a:rPr lang="zh-CN" sz="1200" kern="100">
                          <a:effectLst/>
                        </a:rPr>
                        <a:t>黄雅婷</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250000"/>
                        </a:lnSpc>
                      </a:pPr>
                      <a:r>
                        <a:rPr lang="zh-CN" sz="1200" kern="100" dirty="0">
                          <a:effectLst/>
                        </a:rPr>
                        <a:t>代码（调参）、</a:t>
                      </a:r>
                      <a:r>
                        <a:rPr lang="en-US" sz="1200" kern="100" dirty="0">
                          <a:effectLst/>
                        </a:rPr>
                        <a:t>ppt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59903531"/>
                  </a:ext>
                </a:extLst>
              </a:tr>
              <a:tr h="499981">
                <a:tc>
                  <a:txBody>
                    <a:bodyPr/>
                    <a:lstStyle/>
                    <a:p>
                      <a:pPr algn="ctr">
                        <a:lnSpc>
                          <a:spcPct val="250000"/>
                        </a:lnSpc>
                      </a:pPr>
                      <a:r>
                        <a:rPr lang="zh-CN" sz="1200" kern="100" dirty="0">
                          <a:effectLst/>
                        </a:rPr>
                        <a:t>刘一诺</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250000"/>
                        </a:lnSpc>
                      </a:pPr>
                      <a:r>
                        <a:rPr lang="zh-CN" sz="1200" kern="100" dirty="0">
                          <a:effectLst/>
                        </a:rPr>
                        <a:t>代码（调参）、</a:t>
                      </a:r>
                      <a:r>
                        <a:rPr lang="en-US" sz="1200" kern="100" dirty="0">
                          <a:effectLst/>
                        </a:rPr>
                        <a:t>ppt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23140436"/>
                  </a:ext>
                </a:extLst>
              </a:tr>
            </a:tbl>
          </a:graphicData>
        </a:graphic>
      </p:graphicFrame>
    </p:spTree>
    <p:extLst>
      <p:ext uri="{BB962C8B-B14F-4D97-AF65-F5344CB8AC3E}">
        <p14:creationId xmlns:p14="http://schemas.microsoft.com/office/powerpoint/2010/main" val="35732025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300"/>
                                        <p:tgtEl>
                                          <p:spTgt spid="3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300"/>
                                        <p:tgtEl>
                                          <p:spTgt spid="34"/>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ppt_x</p:attrName>
                                        </p:attrNameLst>
                                      </p:cBhvr>
                                      <p:tavLst>
                                        <p:tav tm="0">
                                          <p:val>
                                            <p:strVal val="#ppt_x-#ppt_w*1.125000"/>
                                          </p:val>
                                        </p:tav>
                                        <p:tav tm="100000">
                                          <p:val>
                                            <p:strVal val="#ppt_x"/>
                                          </p:val>
                                        </p:tav>
                                      </p:tavLst>
                                    </p:anim>
                                    <p:animEffect transition="in" filter="wipe(right)">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pPr algn="just"/>
              <a:r>
                <a:rPr lang="en-US" altLang="zh-CN" sz="1800" kern="100" dirty="0">
                  <a:effectLst/>
                  <a:latin typeface="Times New Roman" panose="02020603050405020304" pitchFamily="18" charset="0"/>
                  <a:ea typeface="宋体" panose="02010600030101010101" pitchFamily="2" charset="-122"/>
                </a:rPr>
                <a:t>1~4</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5~7</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8+</a:t>
              </a:r>
              <a:r>
                <a:rPr lang="zh-CN" altLang="zh-CN" sz="1800" kern="100" dirty="0">
                  <a:effectLst/>
                  <a:latin typeface="Times New Roman" panose="02020603050405020304" pitchFamily="18" charset="0"/>
                  <a:ea typeface="宋体" panose="02010600030101010101" pitchFamily="2" charset="-122"/>
                </a:rPr>
                <a:t>的家庭成员分为</a:t>
              </a:r>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类编码，以图观察</a:t>
              </a:r>
              <a:r>
                <a:rPr lang="en-US" altLang="zh-CN" sz="1800" kern="100" dirty="0">
                  <a:effectLst/>
                  <a:latin typeface="Times New Roman" panose="02020603050405020304" pitchFamily="18" charset="0"/>
                  <a:ea typeface="宋体" panose="02010600030101010101" pitchFamily="2" charset="-122"/>
                </a:rPr>
                <a:t>Family</a:t>
              </a:r>
              <a:r>
                <a:rPr lang="zh-CN" altLang="zh-CN" sz="1800" kern="100" dirty="0">
                  <a:effectLst/>
                  <a:latin typeface="Times New Roman" panose="02020603050405020304" pitchFamily="18" charset="0"/>
                  <a:ea typeface="宋体" panose="02010600030101010101" pitchFamily="2" charset="-122"/>
                </a:rPr>
                <a:t>与</a:t>
              </a:r>
              <a:r>
                <a:rPr lang="en-US" altLang="zh-CN" sz="1800" kern="100" dirty="0">
                  <a:effectLst/>
                  <a:latin typeface="Times New Roman" panose="02020603050405020304" pitchFamily="18" charset="0"/>
                  <a:ea typeface="宋体" panose="02010600030101010101" pitchFamily="2" charset="-122"/>
                </a:rPr>
                <a:t>Survived</a:t>
              </a:r>
              <a:r>
                <a:rPr lang="zh-CN" altLang="zh-CN" sz="1800" kern="100" dirty="0">
                  <a:effectLst/>
                  <a:latin typeface="Times New Roman" panose="02020603050405020304" pitchFamily="18" charset="0"/>
                  <a:ea typeface="宋体" panose="02010600030101010101" pitchFamily="2" charset="-122"/>
                </a:rPr>
                <a:t>的关系</a:t>
              </a:r>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2" name="图片 11">
            <a:extLst>
              <a:ext uri="{FF2B5EF4-FFF2-40B4-BE49-F238E27FC236}">
                <a16:creationId xmlns:a16="http://schemas.microsoft.com/office/drawing/2014/main" id="{2618B15D-B93D-C1F0-D10F-038B21BB5371}"/>
              </a:ext>
            </a:extLst>
          </p:cNvPr>
          <p:cNvPicPr>
            <a:picLocks noChangeAspect="1"/>
          </p:cNvPicPr>
          <p:nvPr/>
        </p:nvPicPr>
        <p:blipFill>
          <a:blip r:embed="rId3"/>
          <a:stretch>
            <a:fillRect/>
          </a:stretch>
        </p:blipFill>
        <p:spPr>
          <a:xfrm>
            <a:off x="2551482" y="1750695"/>
            <a:ext cx="4395992" cy="3312168"/>
          </a:xfrm>
          <a:prstGeom prst="rect">
            <a:avLst/>
          </a:prstGeom>
        </p:spPr>
      </p:pic>
    </p:spTree>
    <p:extLst>
      <p:ext uri="{BB962C8B-B14F-4D97-AF65-F5344CB8AC3E}">
        <p14:creationId xmlns:p14="http://schemas.microsoft.com/office/powerpoint/2010/main" val="322421659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0"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pPr algn="just"/>
              <a:r>
                <a:rPr lang="zh-CN" altLang="zh-CN" sz="1800" kern="100" dirty="0">
                  <a:effectLst/>
                  <a:latin typeface="Times New Roman" panose="02020603050405020304" pitchFamily="18" charset="0"/>
                  <a:ea typeface="宋体" panose="02010600030101010101" pitchFamily="2" charset="-122"/>
                </a:rPr>
                <a:t>对</a:t>
              </a:r>
              <a:r>
                <a:rPr lang="en-US" altLang="zh-CN" sz="1800" kern="100" dirty="0">
                  <a:effectLst/>
                  <a:latin typeface="Times New Roman" panose="02020603050405020304" pitchFamily="18" charset="0"/>
                  <a:ea typeface="宋体" panose="02010600030101010101" pitchFamily="2" charset="-122"/>
                </a:rPr>
                <a:t>Sex</a:t>
              </a:r>
              <a:r>
                <a:rPr lang="zh-CN" altLang="zh-CN" sz="1800" kern="100" dirty="0">
                  <a:effectLst/>
                  <a:latin typeface="Times New Roman" panose="02020603050405020304" pitchFamily="18" charset="0"/>
                  <a:ea typeface="宋体" panose="02010600030101010101" pitchFamily="2" charset="-122"/>
                </a:rPr>
                <a:t>编码</a:t>
              </a:r>
              <a:r>
                <a:rPr lang="en-US" altLang="zh-CN" sz="1800" kern="100" dirty="0">
                  <a:effectLst/>
                  <a:latin typeface="Times New Roman" panose="02020603050405020304" pitchFamily="18" charset="0"/>
                  <a:ea typeface="宋体" panose="02010600030101010101" pitchFamily="2" charset="-122"/>
                </a:rPr>
                <a:t> female:0 male:1</a:t>
              </a:r>
              <a:endParaRPr lang="zh-CN" altLang="zh-CN" sz="1800" kern="100" dirty="0">
                <a:effectLst/>
                <a:latin typeface="Times New Roman" panose="02020603050405020304" pitchFamily="18" charset="0"/>
                <a:ea typeface="宋体" panose="02010600030101010101" pitchFamily="2" charset="-122"/>
              </a:endParaRPr>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2" name="图片 11">
            <a:extLst>
              <a:ext uri="{FF2B5EF4-FFF2-40B4-BE49-F238E27FC236}">
                <a16:creationId xmlns:a16="http://schemas.microsoft.com/office/drawing/2014/main" id="{DEBD3AA9-C8AC-29D7-0246-4035EA24A4ED}"/>
              </a:ext>
            </a:extLst>
          </p:cNvPr>
          <p:cNvPicPr>
            <a:picLocks noChangeAspect="1"/>
          </p:cNvPicPr>
          <p:nvPr/>
        </p:nvPicPr>
        <p:blipFill>
          <a:blip r:embed="rId3"/>
          <a:stretch>
            <a:fillRect/>
          </a:stretch>
        </p:blipFill>
        <p:spPr>
          <a:xfrm>
            <a:off x="2612084" y="1659255"/>
            <a:ext cx="5395531" cy="3374348"/>
          </a:xfrm>
          <a:prstGeom prst="rect">
            <a:avLst/>
          </a:prstGeom>
        </p:spPr>
      </p:pic>
    </p:spTree>
    <p:extLst>
      <p:ext uri="{BB962C8B-B14F-4D97-AF65-F5344CB8AC3E}">
        <p14:creationId xmlns:p14="http://schemas.microsoft.com/office/powerpoint/2010/main" val="417119448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1"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pPr algn="just"/>
              <a:r>
                <a:rPr lang="zh-CN" altLang="zh-CN" sz="1800" kern="100" dirty="0">
                  <a:effectLst/>
                  <a:latin typeface="Times New Roman" panose="02020603050405020304" pitchFamily="18" charset="0"/>
                  <a:ea typeface="宋体" panose="02010600030101010101" pitchFamily="2" charset="-122"/>
                </a:rPr>
                <a:t>对票价进行分成</a:t>
              </a:r>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类编码</a:t>
              </a:r>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2" name="图片 11">
            <a:extLst>
              <a:ext uri="{FF2B5EF4-FFF2-40B4-BE49-F238E27FC236}">
                <a16:creationId xmlns:a16="http://schemas.microsoft.com/office/drawing/2014/main" id="{6957632F-598B-8CF4-BBF0-E30AD3D97D80}"/>
              </a:ext>
            </a:extLst>
          </p:cNvPr>
          <p:cNvPicPr>
            <a:picLocks noChangeAspect="1"/>
          </p:cNvPicPr>
          <p:nvPr/>
        </p:nvPicPr>
        <p:blipFill>
          <a:blip r:embed="rId3"/>
          <a:srcRect r="14059" b="-8"/>
          <a:stretch>
            <a:fillRect/>
          </a:stretch>
        </p:blipFill>
        <p:spPr>
          <a:xfrm>
            <a:off x="2646229" y="1337985"/>
            <a:ext cx="4945380" cy="3733800"/>
          </a:xfrm>
          <a:prstGeom prst="rect">
            <a:avLst/>
          </a:prstGeom>
          <a:ln>
            <a:noFill/>
          </a:ln>
        </p:spPr>
      </p:pic>
    </p:spTree>
    <p:extLst>
      <p:ext uri="{BB962C8B-B14F-4D97-AF65-F5344CB8AC3E}">
        <p14:creationId xmlns:p14="http://schemas.microsoft.com/office/powerpoint/2010/main" val="34586970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1"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pPr algn="just"/>
              <a:r>
                <a:rPr lang="zh-CN" altLang="zh-CN" sz="1800" kern="100" dirty="0">
                  <a:effectLst/>
                  <a:latin typeface="Times New Roman" panose="02020603050405020304" pitchFamily="18" charset="0"/>
                  <a:ea typeface="宋体" panose="02010600030101010101" pitchFamily="2" charset="-122"/>
                </a:rPr>
                <a:t>对</a:t>
              </a:r>
              <a:r>
                <a:rPr lang="zh-CN" altLang="zh-CN" sz="1800" kern="100" dirty="0">
                  <a:solidFill>
                    <a:srgbClr val="000000"/>
                  </a:solidFill>
                  <a:effectLst/>
                  <a:latin typeface="Helvetica" panose="020B0604020202020204" pitchFamily="34" charset="0"/>
                  <a:ea typeface="宋体" panose="02010600030101010101" pitchFamily="2" charset="-122"/>
                </a:rPr>
                <a:t>身份</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Title</a:t>
              </a:r>
              <a:r>
                <a:rPr lang="zh-CN" altLang="zh-CN" sz="1800" kern="100" dirty="0">
                  <a:effectLst/>
                  <a:latin typeface="Times New Roman" panose="02020603050405020304" pitchFamily="18" charset="0"/>
                  <a:ea typeface="宋体" panose="02010600030101010101" pitchFamily="2" charset="-122"/>
                </a:rPr>
                <a:t>）参数化</a:t>
              </a:r>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en-US" altLang="zh-CN"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pic>
        <p:nvPicPr>
          <p:cNvPr id="13" name="图片 12">
            <a:extLst>
              <a:ext uri="{FF2B5EF4-FFF2-40B4-BE49-F238E27FC236}">
                <a16:creationId xmlns:a16="http://schemas.microsoft.com/office/drawing/2014/main" id="{EA3335A2-282F-D4D5-B929-9839F3823F95}"/>
              </a:ext>
            </a:extLst>
          </p:cNvPr>
          <p:cNvPicPr>
            <a:picLocks noChangeAspect="1"/>
          </p:cNvPicPr>
          <p:nvPr/>
        </p:nvPicPr>
        <p:blipFill>
          <a:blip r:embed="rId3"/>
          <a:stretch>
            <a:fillRect/>
          </a:stretch>
        </p:blipFill>
        <p:spPr>
          <a:xfrm>
            <a:off x="2568251" y="1387021"/>
            <a:ext cx="5701866" cy="3664664"/>
          </a:xfrm>
          <a:prstGeom prst="rect">
            <a:avLst/>
          </a:prstGeom>
        </p:spPr>
      </p:pic>
    </p:spTree>
    <p:extLst>
      <p:ext uri="{BB962C8B-B14F-4D97-AF65-F5344CB8AC3E}">
        <p14:creationId xmlns:p14="http://schemas.microsoft.com/office/powerpoint/2010/main" val="102209533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600" y="731520"/>
            <a:ext cx="6115685" cy="3930015"/>
            <a:chOff x="-80751" y="-417511"/>
            <a:chExt cx="8613324" cy="5646721"/>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17511"/>
              <a:ext cx="8593691" cy="564672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特征工程：</a:t>
              </a:r>
            </a:p>
            <a:p>
              <a:pPr algn="just"/>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数据划分</a:t>
              </a:r>
              <a:endPar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1800" kern="100" dirty="0">
                  <a:effectLst/>
                  <a:latin typeface="Times New Roman" panose="02020603050405020304" pitchFamily="18" charset="0"/>
                  <a:ea typeface="宋体" panose="02010600030101010101" pitchFamily="2" charset="-122"/>
                </a:rPr>
                <a:t> </a:t>
              </a:r>
              <a:r>
                <a:rPr lang="en-US" altLang="zh-CN" sz="1400" kern="100" dirty="0">
                  <a:effectLst/>
                  <a:latin typeface="Times New Roman" panose="02020603050405020304" pitchFamily="18" charset="0"/>
                  <a:ea typeface="宋体" panose="02010600030101010101" pitchFamily="2" charset="-122"/>
                </a:rPr>
                <a:t>X=data[["Age","</a:t>
              </a:r>
              <a:r>
                <a:rPr lang="en-US" altLang="zh-CN" sz="1400" kern="100" dirty="0" err="1">
                  <a:effectLst/>
                  <a:latin typeface="Times New Roman" panose="02020603050405020304" pitchFamily="18" charset="0"/>
                  <a:ea typeface="宋体" panose="02010600030101010101" pitchFamily="2" charset="-122"/>
                </a:rPr>
                <a:t>Pclass</a:t>
              </a:r>
              <a:r>
                <a:rPr lang="en-US" altLang="zh-CN" sz="1400" kern="100" dirty="0">
                  <a:effectLst/>
                  <a:latin typeface="Times New Roman" panose="02020603050405020304" pitchFamily="18" charset="0"/>
                  <a:ea typeface="宋体" panose="02010600030101010101" pitchFamily="2" charset="-122"/>
                </a:rPr>
                <a:t>","</a:t>
              </a:r>
              <a:r>
                <a:rPr lang="en-US" altLang="zh-CN" sz="1400" kern="100" dirty="0" err="1">
                  <a:effectLst/>
                  <a:latin typeface="Times New Roman" panose="02020603050405020304" pitchFamily="18" charset="0"/>
                  <a:ea typeface="宋体" panose="02010600030101010101" pitchFamily="2" charset="-122"/>
                </a:rPr>
                <a:t>Sex","Fare","Cabin","Embarked","Title","Family</a:t>
              </a:r>
              <a:r>
                <a:rPr lang="en-US" altLang="zh-CN" sz="1400" kern="100" dirty="0">
                  <a:effectLst/>
                  <a:latin typeface="Times New Roman" panose="02020603050405020304" pitchFamily="18" charset="0"/>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a:effectLst/>
                  <a:latin typeface="Times New Roman" panose="02020603050405020304" pitchFamily="18" charset="0"/>
                  <a:ea typeface="宋体" panose="02010600030101010101" pitchFamily="2" charset="-122"/>
                </a:rPr>
                <a:t>y = data[["Survived"]]</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err="1">
                  <a:effectLst/>
                  <a:latin typeface="Times New Roman" panose="02020603050405020304" pitchFamily="18" charset="0"/>
                  <a:ea typeface="宋体" panose="02010600030101010101" pitchFamily="2" charset="-122"/>
                </a:rPr>
                <a:t>Xtrain</a:t>
              </a:r>
              <a:r>
                <a:rPr lang="en-US" altLang="zh-CN" sz="1400" kern="100" dirty="0">
                  <a:effectLst/>
                  <a:latin typeface="Times New Roman" panose="02020603050405020304" pitchFamily="18" charset="0"/>
                  <a:ea typeface="宋体" panose="02010600030101010101" pitchFamily="2" charset="-122"/>
                </a:rPr>
                <a:t> = </a:t>
              </a:r>
              <a:r>
                <a:rPr lang="en-US" altLang="zh-CN" sz="1400" kern="100" dirty="0" err="1">
                  <a:effectLst/>
                  <a:latin typeface="Times New Roman" panose="02020603050405020304" pitchFamily="18" charset="0"/>
                  <a:ea typeface="宋体" panose="02010600030101010101" pitchFamily="2" charset="-122"/>
                </a:rPr>
                <a:t>X.iloc</a:t>
              </a:r>
              <a:r>
                <a:rPr lang="en-US" altLang="zh-CN" sz="1400" kern="100" dirty="0">
                  <a:effectLst/>
                  <a:latin typeface="Times New Roman" panose="02020603050405020304" pitchFamily="18" charset="0"/>
                  <a:ea typeface="宋体" panose="02010600030101010101" pitchFamily="2" charset="-122"/>
                </a:rPr>
                <a:t>[0:890,]</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err="1">
                  <a:effectLst/>
                  <a:latin typeface="Times New Roman" panose="02020603050405020304" pitchFamily="18" charset="0"/>
                  <a:ea typeface="宋体" panose="02010600030101010101" pitchFamily="2" charset="-122"/>
                </a:rPr>
                <a:t>Xtest</a:t>
              </a:r>
              <a:r>
                <a:rPr lang="en-US" altLang="zh-CN" sz="1400" kern="100" dirty="0">
                  <a:effectLst/>
                  <a:latin typeface="Times New Roman" panose="02020603050405020304" pitchFamily="18" charset="0"/>
                  <a:ea typeface="宋体" panose="02010600030101010101" pitchFamily="2" charset="-122"/>
                </a:rPr>
                <a:t> = </a:t>
              </a:r>
              <a:r>
                <a:rPr lang="en-US" altLang="zh-CN" sz="1400" kern="100" dirty="0" err="1">
                  <a:effectLst/>
                  <a:latin typeface="Times New Roman" panose="02020603050405020304" pitchFamily="18" charset="0"/>
                  <a:ea typeface="宋体" panose="02010600030101010101" pitchFamily="2" charset="-122"/>
                </a:rPr>
                <a:t>X.iloc</a:t>
              </a:r>
              <a:r>
                <a:rPr lang="en-US" altLang="zh-CN" sz="1400" kern="100" dirty="0">
                  <a:effectLst/>
                  <a:latin typeface="Times New Roman" panose="02020603050405020304" pitchFamily="18" charset="0"/>
                  <a:ea typeface="宋体" panose="02010600030101010101" pitchFamily="2" charset="-122"/>
                </a:rPr>
                <a:t>[891:,]</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err="1">
                  <a:effectLst/>
                  <a:latin typeface="Times New Roman" panose="02020603050405020304" pitchFamily="18" charset="0"/>
                  <a:ea typeface="宋体" panose="02010600030101010101" pitchFamily="2" charset="-122"/>
                </a:rPr>
                <a:t>ytrain</a:t>
              </a:r>
              <a:r>
                <a:rPr lang="en-US" altLang="zh-CN" sz="1400" kern="100" dirty="0">
                  <a:effectLst/>
                  <a:latin typeface="Times New Roman" panose="02020603050405020304" pitchFamily="18" charset="0"/>
                  <a:ea typeface="宋体" panose="02010600030101010101" pitchFamily="2" charset="-122"/>
                </a:rPr>
                <a:t> = </a:t>
              </a:r>
              <a:r>
                <a:rPr lang="en-US" altLang="zh-CN" sz="1400" kern="100" dirty="0" err="1">
                  <a:effectLst/>
                  <a:latin typeface="Times New Roman" panose="02020603050405020304" pitchFamily="18" charset="0"/>
                  <a:ea typeface="宋体" panose="02010600030101010101" pitchFamily="2" charset="-122"/>
                </a:rPr>
                <a:t>y.iloc</a:t>
              </a:r>
              <a:r>
                <a:rPr lang="en-US" altLang="zh-CN" sz="1400" kern="100" dirty="0">
                  <a:effectLst/>
                  <a:latin typeface="Times New Roman" panose="02020603050405020304" pitchFamily="18" charset="0"/>
                  <a:ea typeface="宋体" panose="02010600030101010101" pitchFamily="2" charset="-122"/>
                </a:rPr>
                <a:t>[0:890,]</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err="1">
                  <a:effectLst/>
                  <a:latin typeface="Times New Roman" panose="02020603050405020304" pitchFamily="18" charset="0"/>
                  <a:ea typeface="宋体" panose="02010600030101010101" pitchFamily="2" charset="-122"/>
                </a:rPr>
                <a:t>ytest</a:t>
              </a:r>
              <a:r>
                <a:rPr lang="en-US" altLang="zh-CN" sz="1400" kern="100" dirty="0">
                  <a:effectLst/>
                  <a:latin typeface="Times New Roman" panose="02020603050405020304" pitchFamily="18" charset="0"/>
                  <a:ea typeface="宋体" panose="02010600030101010101" pitchFamily="2" charset="-122"/>
                </a:rPr>
                <a:t> = </a:t>
              </a:r>
              <a:r>
                <a:rPr lang="en-US" altLang="zh-CN" sz="1400" kern="100" dirty="0" err="1">
                  <a:effectLst/>
                  <a:latin typeface="Times New Roman" panose="02020603050405020304" pitchFamily="18" charset="0"/>
                  <a:ea typeface="宋体" panose="02010600030101010101" pitchFamily="2" charset="-122"/>
                </a:rPr>
                <a:t>y.iloc</a:t>
              </a:r>
              <a:r>
                <a:rPr lang="en-US" altLang="zh-CN" sz="1400" kern="100" dirty="0">
                  <a:effectLst/>
                  <a:latin typeface="Times New Roman" panose="02020603050405020304" pitchFamily="18" charset="0"/>
                  <a:ea typeface="宋体" panose="02010600030101010101" pitchFamily="2" charset="-122"/>
                </a:rPr>
                <a:t>[891:,]</a:t>
              </a:r>
              <a:endParaRPr lang="en-US" altLang="zh-CN" sz="1400" dirty="0"/>
            </a:p>
            <a:p>
              <a:pPr algn="l"/>
              <a:endParaRPr lang="zh-CN" altLang="en-US" dirty="0"/>
            </a:p>
            <a:p>
              <a:pPr algn="ctr"/>
              <a:endParaRPr lang="en-US" altLang="zh-CN" dirty="0"/>
            </a:p>
            <a:p>
              <a:pPr algn="ctr"/>
              <a:endParaRPr lang="en-US" altLang="zh-CN" dirty="0"/>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spTree>
    <p:extLst>
      <p:ext uri="{BB962C8B-B14F-4D97-AF65-F5344CB8AC3E}">
        <p14:creationId xmlns:p14="http://schemas.microsoft.com/office/powerpoint/2010/main" val="148654968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31495" y="2072640"/>
            <a:ext cx="1588770" cy="1398905"/>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C00000"/>
                  </a:solidFill>
                  <a:latin typeface="微软雅黑" panose="020B0503020204020204" pitchFamily="34" charset="-122"/>
                  <a:ea typeface="微软雅黑" panose="020B0503020204020204" pitchFamily="34" charset="-122"/>
                </a:rPr>
                <a:t>1</a:t>
              </a:r>
              <a:endParaRPr lang="zh-CN" altLang="en-US" sz="2500" b="1" dirty="0">
                <a:solidFill>
                  <a:srgbClr val="C00000"/>
                </a:solidFill>
                <a:latin typeface="微软雅黑" panose="020B0503020204020204" pitchFamily="34" charset="-122"/>
                <a:ea typeface="微软雅黑" panose="020B0503020204020204" pitchFamily="34" charset="-122"/>
              </a:endParaRPr>
            </a:p>
          </p:txBody>
        </p:sp>
      </p:grpSp>
      <p:sp>
        <p:nvSpPr>
          <p:cNvPr id="16" name="同心圆 15"/>
          <p:cNvSpPr/>
          <p:nvPr/>
        </p:nvSpPr>
        <p:spPr>
          <a:xfrm>
            <a:off x="5260975" y="2488565"/>
            <a:ext cx="624205" cy="62420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anose="020B0503020204020204" pitchFamily="34" charset="-122"/>
                <a:ea typeface="微软雅黑" panose="020B0503020204020204"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C00000"/>
                  </a:solidFill>
                  <a:latin typeface="微软雅黑" panose="020B0503020204020204" pitchFamily="34" charset="-122"/>
                  <a:ea typeface="微软雅黑" panose="020B0503020204020204" pitchFamily="34" charset="-122"/>
                </a:rPr>
                <a:t>2</a:t>
              </a:r>
            </a:p>
          </p:txBody>
        </p:sp>
      </p:grpSp>
      <p:sp>
        <p:nvSpPr>
          <p:cNvPr id="21" name="TextBox 20"/>
          <p:cNvSpPr txBox="1"/>
          <p:nvPr/>
        </p:nvSpPr>
        <p:spPr>
          <a:xfrm>
            <a:off x="642756" y="2406113"/>
            <a:ext cx="1422400" cy="129222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建立多种</a:t>
            </a:r>
          </a:p>
          <a:p>
            <a:pPr algn="ctr"/>
            <a:r>
              <a:rPr lang="zh-CN" altLang="en-US" sz="2800" b="1" dirty="0">
                <a:solidFill>
                  <a:schemeClr val="bg1"/>
                </a:solidFill>
                <a:latin typeface="微软雅黑" panose="020B0503020204020204" pitchFamily="34" charset="-122"/>
                <a:ea typeface="微软雅黑" panose="020B0503020204020204" pitchFamily="34" charset="-122"/>
              </a:rPr>
              <a:t>数据模型</a:t>
            </a:r>
          </a:p>
          <a:p>
            <a:pPr algn="ct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544461" y="1481308"/>
            <a:ext cx="3084553" cy="553720"/>
          </a:xfrm>
          <a:prstGeom prst="rect">
            <a:avLst/>
          </a:prstGeom>
          <a:noFill/>
        </p:spPr>
        <p:txBody>
          <a:bodyPr wrap="square" lIns="0" tIns="0" rIns="0" bIns="0" rtlCol="0">
            <a:spAutoFit/>
          </a:bodyPr>
          <a:lstStyle/>
          <a:p>
            <a:pPr algn="just"/>
            <a:r>
              <a:rPr lang="zh-CN" altLang="en-US" sz="3600" b="1" dirty="0">
                <a:solidFill>
                  <a:srgbClr val="0070C0"/>
                </a:solidFill>
                <a:latin typeface="微软雅黑" panose="020B0503020204020204" pitchFamily="34" charset="-122"/>
                <a:ea typeface="微软雅黑" panose="020B0503020204020204" pitchFamily="34" charset="-122"/>
              </a:rPr>
              <a:t>导入模型包</a:t>
            </a:r>
          </a:p>
        </p:txBody>
      </p:sp>
      <p:sp>
        <p:nvSpPr>
          <p:cNvPr id="24" name="TextBox 23"/>
          <p:cNvSpPr txBox="1"/>
          <p:nvPr/>
        </p:nvSpPr>
        <p:spPr>
          <a:xfrm>
            <a:off x="5558416" y="3631245"/>
            <a:ext cx="3137908" cy="553720"/>
          </a:xfrm>
          <a:prstGeom prst="rect">
            <a:avLst/>
          </a:prstGeom>
          <a:noFill/>
        </p:spPr>
        <p:txBody>
          <a:bodyPr wrap="square" lIns="0" tIns="0" rIns="0" bIns="0" rtlCol="0">
            <a:spAutoFit/>
          </a:bodyPr>
          <a:lstStyle/>
          <a:p>
            <a:pPr algn="just"/>
            <a:r>
              <a:rPr lang="zh-CN" altLang="en-US" sz="3600" b="1" dirty="0">
                <a:solidFill>
                  <a:srgbClr val="0070C0"/>
                </a:solidFill>
                <a:latin typeface="微软雅黑" panose="020B0503020204020204" pitchFamily="34" charset="-122"/>
                <a:ea typeface="微软雅黑" panose="020B0503020204020204" pitchFamily="34" charset="-122"/>
              </a:rPr>
              <a:t>建立模型</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52"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Scale>
                                          <p:cBhvr>
                                            <p:cTn id="40"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12"/>
                                            </p:tgtEl>
                                            <p:attrNameLst>
                                              <p:attrName>ppt_x</p:attrName>
                                              <p:attrName>ppt_y</p:attrName>
                                            </p:attrNameLst>
                                          </p:cBhvr>
                                        </p:animMotion>
                                        <p:animEffect transition="in" filter="fade">
                                          <p:cBhvr>
                                            <p:cTn id="42" dur="500"/>
                                            <p:tgtEl>
                                              <p:spTgt spid="12"/>
                                            </p:tgtEl>
                                          </p:cBhvr>
                                        </p:animEffect>
                                      </p:childTnLst>
                                    </p:cTn>
                                  </p:par>
                                </p:childTnLst>
                              </p:cTn>
                            </p:par>
                            <p:par>
                              <p:cTn id="43" fill="hold">
                                <p:stCondLst>
                                  <p:cond delay="4000"/>
                                </p:stCondLst>
                                <p:childTnLst>
                                  <p:par>
                                    <p:cTn id="44" presetID="52" presetClass="entr" presetSubtype="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Scale>
                                          <p:cBhvr>
                                            <p:cTn id="46"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500" decel="50000" fill="hold">
                                              <p:stCondLst>
                                                <p:cond delay="0"/>
                                              </p:stCondLst>
                                            </p:cTn>
                                            <p:tgtEl>
                                              <p:spTgt spid="18"/>
                                            </p:tgtEl>
                                            <p:attrNameLst>
                                              <p:attrName>ppt_x</p:attrName>
                                              <p:attrName>ppt_y</p:attrName>
                                            </p:attrNameLst>
                                          </p:cBhvr>
                                        </p:animMotion>
                                        <p:animEffect transition="in" filter="fade">
                                          <p:cBhvr>
                                            <p:cTn id="48" dur="500"/>
                                            <p:tgtEl>
                                              <p:spTgt spid="18"/>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50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2" grpId="0"/>
          <p:bldP spid="24"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52"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Scale>
                                          <p:cBhvr>
                                            <p:cTn id="40"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12"/>
                                            </p:tgtEl>
                                            <p:attrNameLst>
                                              <p:attrName>ppt_x</p:attrName>
                                              <p:attrName>ppt_y</p:attrName>
                                            </p:attrNameLst>
                                          </p:cBhvr>
                                        </p:animMotion>
                                        <p:animEffect transition="in" filter="fade">
                                          <p:cBhvr>
                                            <p:cTn id="42" dur="500"/>
                                            <p:tgtEl>
                                              <p:spTgt spid="12"/>
                                            </p:tgtEl>
                                          </p:cBhvr>
                                        </p:animEffect>
                                      </p:childTnLst>
                                    </p:cTn>
                                  </p:par>
                                </p:childTnLst>
                              </p:cTn>
                            </p:par>
                            <p:par>
                              <p:cTn id="43" fill="hold">
                                <p:stCondLst>
                                  <p:cond delay="4000"/>
                                </p:stCondLst>
                                <p:childTnLst>
                                  <p:par>
                                    <p:cTn id="44" presetID="52" presetClass="entr" presetSubtype="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Scale>
                                          <p:cBhvr>
                                            <p:cTn id="46"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500" decel="50000" fill="hold">
                                              <p:stCondLst>
                                                <p:cond delay="0"/>
                                              </p:stCondLst>
                                            </p:cTn>
                                            <p:tgtEl>
                                              <p:spTgt spid="18"/>
                                            </p:tgtEl>
                                            <p:attrNameLst>
                                              <p:attrName>ppt_x</p:attrName>
                                              <p:attrName>ppt_y</p:attrName>
                                            </p:attrNameLst>
                                          </p:cBhvr>
                                        </p:animMotion>
                                        <p:animEffect transition="in" filter="fade">
                                          <p:cBhvr>
                                            <p:cTn id="48" dur="500"/>
                                            <p:tgtEl>
                                              <p:spTgt spid="18"/>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50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2" grpId="0"/>
          <p:bldP spid="24" grpId="0"/>
          <p:bldP spid="28" grpId="0" bldLvl="0" animBg="1"/>
          <p:bldP spid="2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461" y="890667"/>
            <a:ext cx="6138545" cy="4159250"/>
            <a:chOff x="-80751" y="-70336"/>
            <a:chExt cx="8627604" cy="5845744"/>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70336"/>
              <a:ext cx="8627604" cy="584574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dirty="0">
                  <a:solidFill>
                    <a:srgbClr val="FF0000"/>
                  </a:solidFill>
                </a:rPr>
                <a:t>导入模型包</a:t>
              </a:r>
              <a:r>
                <a:rPr lang="zh-CN" altLang="en-US" dirty="0"/>
                <a:t>：</a:t>
              </a:r>
            </a:p>
            <a:p>
              <a:pPr algn="l"/>
              <a:r>
                <a:rPr lang="zh-CN" altLang="en-US" sz="1400"/>
                <a:t>导入随机</a:t>
              </a:r>
              <a:r>
                <a:rPr lang="zh-CN" altLang="en-US" sz="1400" dirty="0"/>
                <a:t>森林，决策数，极度随机树，梯度提升树，knn算法，逻辑回归，</a:t>
              </a:r>
            </a:p>
            <a:p>
              <a:pPr algn="l"/>
              <a:r>
                <a:rPr lang="zh-CN" altLang="en-US" sz="1400" dirty="0"/>
                <a:t>线性判别分析，</a:t>
              </a:r>
            </a:p>
            <a:p>
              <a:pPr algn="l"/>
              <a:r>
                <a:rPr lang="zh-CN" altLang="en-US" sz="1400" dirty="0"/>
                <a:t>from sklearn.ensemble import RandomForestClassifier,GradientBoostingClassifier,ExtraTreesClassifier</a:t>
              </a:r>
            </a:p>
            <a:p>
              <a:pPr algn="l"/>
              <a:r>
                <a:rPr lang="zh-CN" altLang="en-US" sz="1400" dirty="0"/>
                <a:t>from sklearn.discriminant_analysis import LinearDiscriminantAnalysis</a:t>
              </a:r>
            </a:p>
            <a:p>
              <a:pPr algn="l"/>
              <a:r>
                <a:rPr lang="zh-CN" altLang="en-US" sz="1400" dirty="0"/>
                <a:t>from sklearn.linear_model import LogisticRegression</a:t>
              </a:r>
            </a:p>
            <a:p>
              <a:pPr algn="l"/>
              <a:r>
                <a:rPr lang="zh-CN" altLang="en-US" sz="1400" dirty="0"/>
                <a:t>from sklearn.neighbors import KNeighborsClassifier</a:t>
              </a:r>
            </a:p>
            <a:p>
              <a:pPr algn="l"/>
              <a:r>
                <a:rPr lang="zh-CN" altLang="en-US" sz="1400" dirty="0"/>
                <a:t>from sklearn.tree import DecisionTreeClassifier</a:t>
              </a:r>
            </a:p>
            <a:p>
              <a:pPr algn="l"/>
              <a:r>
                <a:rPr lang="zh-CN" altLang="en-US" sz="1400" dirty="0"/>
                <a:t>from sklearn.svm import SVC</a:t>
              </a:r>
            </a:p>
            <a:p>
              <a:pPr algn="l"/>
              <a:r>
                <a:rPr lang="zh-CN" altLang="en-US" sz="1400" dirty="0"/>
                <a:t>from sklearn.model_selection import GridSearchCV,cross_val_score,StratifiedKFold</a:t>
              </a:r>
            </a:p>
            <a:p>
              <a:pPr algn="l"/>
              <a:endParaRPr lang="zh-CN" altLang="en-US" sz="1400" dirty="0"/>
            </a:p>
            <a:p>
              <a:pPr algn="l"/>
              <a:r>
                <a:rPr lang="zh-CN" altLang="en-US" sz="1400" dirty="0"/>
                <a:t>并设置kfold，交叉采样法拆分数据集，设置每种模型数据集为10个。</a:t>
              </a:r>
            </a:p>
            <a:p>
              <a:pPr algn="l"/>
              <a:r>
                <a:rPr lang="zh-CN" altLang="en-US" sz="1400" dirty="0"/>
                <a:t>kfold=StratifiedKFold(n_splits=10)</a:t>
              </a:r>
              <a:endParaRPr lang="zh-CN" altLang="en-US" dirty="0"/>
            </a:p>
            <a:p>
              <a:pPr algn="ctr"/>
              <a:endParaRPr lang="zh-CN" altLang="en-US" dirty="0"/>
            </a:p>
          </p:txBody>
        </p:sp>
      </p:grpSp>
      <p:sp>
        <p:nvSpPr>
          <p:cNvPr id="21" name="TextBox 20"/>
          <p:cNvSpPr txBox="1"/>
          <p:nvPr/>
        </p:nvSpPr>
        <p:spPr>
          <a:xfrm>
            <a:off x="642756" y="2406113"/>
            <a:ext cx="14224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建立多种</a:t>
            </a:r>
          </a:p>
          <a:p>
            <a:pPr algn="ctr"/>
            <a:r>
              <a:rPr lang="zh-CN" altLang="en-US" sz="2800" b="1" dirty="0">
                <a:solidFill>
                  <a:schemeClr val="bg1"/>
                </a:solidFill>
                <a:latin typeface="微软雅黑" panose="020B0503020204020204" pitchFamily="34" charset="-122"/>
                <a:ea typeface="微软雅黑" panose="020B0503020204020204" pitchFamily="34" charset="-122"/>
              </a:rPr>
              <a:t>数据模型</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sp>
        <p:nvSpPr>
          <p:cNvPr id="12" name="文本框 11"/>
          <p:cNvSpPr txBox="1"/>
          <p:nvPr/>
        </p:nvSpPr>
        <p:spPr>
          <a:xfrm>
            <a:off x="2647315" y="-464185"/>
            <a:ext cx="3048000" cy="368300"/>
          </a:xfrm>
          <a:prstGeom prst="rect">
            <a:avLst/>
          </a:prstGeom>
          <a:noFill/>
        </p:spPr>
        <p:txBody>
          <a:bodyPr wrap="square" rtlCol="0">
            <a:spAutoFit/>
          </a:bodyPr>
          <a:lstStyle/>
          <a:p>
            <a:endParaRPr lang="zh-CN" altLang="en-US"/>
          </a:p>
        </p:txBody>
      </p:sp>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746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156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461" y="907177"/>
            <a:ext cx="6128385" cy="3979545"/>
            <a:chOff x="-80751" y="-45347"/>
            <a:chExt cx="8613324" cy="5593172"/>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45347"/>
              <a:ext cx="8563345" cy="559317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a:solidFill>
                    <a:srgbClr val="FF0000"/>
                  </a:solidFill>
                </a:rPr>
                <a:t>建立模型</a:t>
              </a:r>
              <a:r>
                <a:rPr lang="zh-CN" altLang="en-US"/>
                <a:t>：</a:t>
              </a:r>
            </a:p>
            <a:p>
              <a:pPr algn="l"/>
              <a:r>
                <a:rPr lang="zh-CN" altLang="en-US"/>
                <a:t>汇总不同模型算法</a:t>
              </a:r>
            </a:p>
            <a:p>
              <a:pPr algn="l"/>
              <a:r>
                <a:rPr lang="zh-CN" altLang="en-US"/>
                <a:t>classifiers=[]</a:t>
              </a:r>
            </a:p>
            <a:p>
              <a:pPr algn="l"/>
              <a:r>
                <a:rPr lang="zh-CN" altLang="en-US"/>
                <a:t>classifiers.append(DecisionTreeClassifier())</a:t>
              </a:r>
            </a:p>
            <a:p>
              <a:pPr algn="l"/>
              <a:r>
                <a:rPr lang="zh-CN" altLang="en-US"/>
                <a:t>classifiers.append(RandomForestClassifier())</a:t>
              </a:r>
            </a:p>
            <a:p>
              <a:pPr algn="l"/>
              <a:r>
                <a:rPr lang="zh-CN" altLang="en-US"/>
                <a:t>classifiers.append(ExtraTreesClassifier())</a:t>
              </a:r>
            </a:p>
            <a:p>
              <a:pPr algn="l"/>
              <a:r>
                <a:rPr lang="zh-CN" altLang="en-US"/>
                <a:t>classifiers.append(GradientBoostingClassifier())</a:t>
              </a:r>
            </a:p>
            <a:p>
              <a:pPr algn="l"/>
              <a:r>
                <a:rPr lang="zh-CN" altLang="en-US"/>
                <a:t>classifiers.append(KNeighborsClassifier())</a:t>
              </a:r>
            </a:p>
            <a:p>
              <a:pPr algn="l"/>
              <a:r>
                <a:rPr lang="zh-CN" altLang="en-US"/>
                <a:t>classifiers.append(LogisticRegression())</a:t>
              </a:r>
            </a:p>
            <a:p>
              <a:pPr algn="l"/>
              <a:r>
                <a:rPr lang="zh-CN" altLang="en-US"/>
                <a:t>classifiers.append(LinearDiscriminantAnalysis())</a:t>
              </a:r>
            </a:p>
          </p:txBody>
        </p:sp>
      </p:grpSp>
      <p:sp>
        <p:nvSpPr>
          <p:cNvPr id="21" name="TextBox 20"/>
          <p:cNvSpPr txBox="1"/>
          <p:nvPr/>
        </p:nvSpPr>
        <p:spPr>
          <a:xfrm>
            <a:off x="642756" y="2404843"/>
            <a:ext cx="14224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建立多种</a:t>
            </a:r>
          </a:p>
          <a:p>
            <a:pPr algn="ctr"/>
            <a:r>
              <a:rPr lang="zh-CN" altLang="en-US" sz="2800" b="1" dirty="0">
                <a:solidFill>
                  <a:schemeClr val="bg1"/>
                </a:solidFill>
                <a:latin typeface="微软雅黑" panose="020B0503020204020204" pitchFamily="34" charset="-122"/>
                <a:ea typeface="微软雅黑" panose="020B0503020204020204" pitchFamily="34" charset="-122"/>
              </a:rPr>
              <a:t>数据模型</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sp>
        <p:nvSpPr>
          <p:cNvPr id="12" name="文本框 11"/>
          <p:cNvSpPr txBox="1"/>
          <p:nvPr/>
        </p:nvSpPr>
        <p:spPr>
          <a:xfrm>
            <a:off x="2647315" y="-464185"/>
            <a:ext cx="3048000" cy="368300"/>
          </a:xfrm>
          <a:prstGeom prst="rect">
            <a:avLst/>
          </a:prstGeom>
          <a:noFill/>
        </p:spPr>
        <p:txBody>
          <a:bodyPr wrap="square" rtlCol="0">
            <a:spAutoFit/>
          </a:bodyPr>
          <a:lstStyle/>
          <a:p>
            <a:endParaRPr lang="zh-CN" altLang="en-US"/>
          </a:p>
        </p:txBody>
      </p:sp>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1" grpId="0"/>
          <p:bldP spid="28" grpId="0" bldLvl="0" animBg="1"/>
          <p:bldP spid="2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572770" y="2087245"/>
            <a:ext cx="1551305" cy="1407795"/>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1563"/>
            <a:ext cx="1223538" cy="368530"/>
            <a:chOff x="3838575" y="2712368"/>
            <a:chExt cx="1604974" cy="368530"/>
          </a:xfrm>
        </p:grpSpPr>
        <p:cxnSp>
          <p:nvCxnSpPr>
            <p:cNvPr id="4" name="直接连接符 3"/>
            <p:cNvCxnSpPr/>
            <p:nvPr>
              <p:custDataLst>
                <p:tags r:id="rId6"/>
              </p:custDataLst>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7"/>
              </p:custDataLst>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8"/>
              </p:custDataLst>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9"/>
              </p:custDataLst>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0"/>
              </p:custDataLst>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04301" y="890667"/>
            <a:ext cx="6138545" cy="3996055"/>
            <a:chOff x="-95031" y="-68551"/>
            <a:chExt cx="8627604" cy="5616376"/>
          </a:xfrm>
          <a:effectLst>
            <a:outerShdw blurRad="444500" dist="254000" dir="8100000" algn="tr" rotWithShape="0">
              <a:prstClr val="black">
                <a:alpha val="50000"/>
              </a:prstClr>
            </a:outerShdw>
          </a:effectLst>
        </p:grpSpPr>
        <p:sp>
          <p:nvSpPr>
            <p:cNvPr id="10" name="同心圆 9"/>
            <p:cNvSpPr/>
            <p:nvPr>
              <p:custDataLst>
                <p:tags r:id="rId4"/>
              </p:custDataLst>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custDataLst>
                <p:tags r:id="rId5"/>
              </p:custDataLst>
            </p:nvPr>
          </p:nvSpPr>
          <p:spPr>
            <a:xfrm>
              <a:off x="-95031" y="-68551"/>
              <a:ext cx="8577625" cy="561637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zh-CN" altLang="en-US"/>
                <a:t>cv_results=[]</a:t>
              </a:r>
            </a:p>
            <a:p>
              <a:pPr algn="l"/>
              <a:r>
                <a:rPr lang="zh-CN" altLang="en-US"/>
                <a:t>for classifier in classifiers:</a:t>
              </a:r>
            </a:p>
            <a:p>
              <a:pPr algn="l"/>
              <a:r>
                <a:rPr lang="zh-CN" altLang="en-US"/>
                <a:t>    cv_results.append(cross_val_score(classifier,Xtrain,ytrain,</a:t>
              </a:r>
            </a:p>
            <a:p>
              <a:pPr algn="l"/>
              <a:r>
                <a:rPr lang="zh-CN" altLang="en-US"/>
                <a:t>                                      scoring='accuracy',cv=kfold,n_jobs=-1))</a:t>
              </a:r>
            </a:p>
            <a:p>
              <a:pPr algn="l"/>
              <a:endParaRPr lang="zh-CN" altLang="en-US"/>
            </a:p>
            <a:p>
              <a:pPr algn="l"/>
              <a:endParaRPr lang="zh-CN" altLang="en-US"/>
            </a:p>
            <a:p>
              <a:pPr algn="l"/>
              <a:r>
                <a:rPr lang="zh-CN" altLang="en-US">
                  <a:solidFill>
                    <a:srgbClr val="FF0000"/>
                  </a:solidFill>
                </a:rPr>
                <a:t>求出10个数据集的平均正确率及方差：</a:t>
              </a:r>
            </a:p>
            <a:p>
              <a:pPr algn="l"/>
              <a:r>
                <a:rPr lang="zh-CN" altLang="en-US"/>
                <a:t>cv_means=[]</a:t>
              </a:r>
            </a:p>
            <a:p>
              <a:pPr algn="l"/>
              <a:r>
                <a:rPr lang="zh-CN" altLang="en-US"/>
                <a:t>cv_std=[]</a:t>
              </a:r>
            </a:p>
            <a:p>
              <a:pPr algn="l"/>
              <a:r>
                <a:rPr lang="zh-CN" altLang="en-US"/>
                <a:t>for cv_result in cv_results:</a:t>
              </a:r>
            </a:p>
            <a:p>
              <a:pPr algn="l"/>
              <a:r>
                <a:rPr lang="zh-CN" altLang="en-US"/>
                <a:t>    cv_means.append(cv_result.mean())</a:t>
              </a:r>
            </a:p>
            <a:p>
              <a:pPr algn="l"/>
              <a:r>
                <a:rPr lang="zh-CN" altLang="en-US"/>
                <a:t>    cv_std.append(cv_result.std())</a:t>
              </a:r>
            </a:p>
          </p:txBody>
        </p:sp>
      </p:grpSp>
      <p:sp>
        <p:nvSpPr>
          <p:cNvPr id="21" name="TextBox 20"/>
          <p:cNvSpPr txBox="1"/>
          <p:nvPr>
            <p:custDataLst>
              <p:tags r:id="rId2"/>
            </p:custDataLst>
          </p:nvPr>
        </p:nvSpPr>
        <p:spPr>
          <a:xfrm>
            <a:off x="464956" y="2404843"/>
            <a:ext cx="17780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训练及评估</a:t>
            </a:r>
          </a:p>
          <a:p>
            <a:pPr algn="ctr"/>
            <a:r>
              <a:rPr lang="zh-CN" altLang="en-US" sz="2800" b="1" dirty="0">
                <a:solidFill>
                  <a:schemeClr val="bg1"/>
                </a:solidFill>
                <a:latin typeface="微软雅黑" panose="020B0503020204020204" pitchFamily="34" charset="-122"/>
                <a:ea typeface="微软雅黑" panose="020B0503020204020204" pitchFamily="34" charset="-122"/>
              </a:rPr>
              <a:t>多种模型</a:t>
            </a:r>
          </a:p>
        </p:txBody>
      </p:sp>
      <p:sp>
        <p:nvSpPr>
          <p:cNvPr id="28" name="椭圆 27"/>
          <p:cNvSpPr/>
          <p:nvPr>
            <p:custDataLst>
              <p:tags r:id="rId3"/>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spTree>
  </p:cSld>
  <p:clrMapOvr>
    <a:masterClrMapping/>
  </p:clrMapOvr>
  <p:transition spd="slow">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pic>
        <p:nvPicPr>
          <p:cNvPr id="687183652" name="图片 1"/>
          <p:cNvPicPr>
            <a:picLocks noChangeAspect="1"/>
          </p:cNvPicPr>
          <p:nvPr>
            <p:custDataLst>
              <p:tags r:id="rId2"/>
            </p:custDataLst>
          </p:nvPr>
        </p:nvPicPr>
        <p:blipFill>
          <a:blip r:embed="rId4"/>
          <a:srcRect l="7055" r="28800"/>
          <a:stretch>
            <a:fillRect/>
          </a:stretch>
        </p:blipFill>
        <p:spPr>
          <a:xfrm>
            <a:off x="755017" y="1054099"/>
            <a:ext cx="6620144" cy="4148337"/>
          </a:xfrm>
          <a:prstGeom prst="rect">
            <a:avLst/>
          </a:prstGeom>
          <a:ln>
            <a:noFill/>
          </a:ln>
        </p:spPr>
      </p:pic>
      <p:sp>
        <p:nvSpPr>
          <p:cNvPr id="5" name="文本框 4"/>
          <p:cNvSpPr txBox="1"/>
          <p:nvPr/>
        </p:nvSpPr>
        <p:spPr>
          <a:xfrm>
            <a:off x="647065" y="685800"/>
            <a:ext cx="3048000" cy="368300"/>
          </a:xfrm>
          <a:prstGeom prst="rect">
            <a:avLst/>
          </a:prstGeom>
          <a:noFill/>
        </p:spPr>
        <p:txBody>
          <a:bodyPr wrap="square" rtlCol="0">
            <a:spAutoFit/>
          </a:bodyPr>
          <a:lstStyle/>
          <a:p>
            <a:r>
              <a:rPr lang="zh-CN" altLang="en-US" b="1">
                <a:solidFill>
                  <a:srgbClr val="FF0000"/>
                </a:solidFill>
              </a:rPr>
              <a:t>汇总数据：</a:t>
            </a:r>
            <a:endParaRPr lang="zh-CN" altLang="en-US">
              <a:solidFill>
                <a:srgbClr val="FF0000"/>
              </a:solidFill>
            </a:endParaRPr>
          </a:p>
        </p:txBody>
      </p:sp>
    </p:spTree>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TextBox 25"/>
          <p:cNvSpPr txBox="1"/>
          <p:nvPr/>
        </p:nvSpPr>
        <p:spPr>
          <a:xfrm>
            <a:off x="908957" y="206330"/>
            <a:ext cx="77457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black"/>
                </a:solidFill>
                <a:effectLst/>
                <a:uLnTx/>
                <a:uFillTx/>
                <a:latin typeface="方正兰亭细黑_GBK" pitchFamily="2" charset="-122"/>
                <a:ea typeface="方正兰亭细黑_GBK" pitchFamily="2" charset="-122"/>
                <a:cs typeface="+mn-cs"/>
              </a:rPr>
              <a:t>目录</a:t>
            </a:r>
          </a:p>
        </p:txBody>
      </p:sp>
      <p:sp>
        <p:nvSpPr>
          <p:cNvPr id="9" name="椭圆 8"/>
          <p:cNvSpPr/>
          <p:nvPr/>
        </p:nvSpPr>
        <p:spPr>
          <a:xfrm>
            <a:off x="1168280" y="1085351"/>
            <a:ext cx="3171495" cy="3171495"/>
          </a:xfrm>
          <a:prstGeom prst="ellipse">
            <a:avLst/>
          </a:prstGeom>
          <a:noFill/>
          <a:ln w="76200">
            <a:solidFill>
              <a:srgbClr val="1A3F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2" name="组合 11"/>
          <p:cNvGrpSpPr/>
          <p:nvPr/>
        </p:nvGrpSpPr>
        <p:grpSpPr>
          <a:xfrm>
            <a:off x="659172" y="2539810"/>
            <a:ext cx="1130909" cy="1130909"/>
            <a:chOff x="659172" y="2539810"/>
            <a:chExt cx="1130909" cy="1130909"/>
          </a:xfrm>
          <a:solidFill>
            <a:srgbClr val="1A3F6C"/>
          </a:solidFill>
        </p:grpSpPr>
        <p:sp>
          <p:nvSpPr>
            <p:cNvPr id="35" name="椭圆 34"/>
            <p:cNvSpPr/>
            <p:nvPr/>
          </p:nvSpPr>
          <p:spPr>
            <a:xfrm>
              <a:off x="659172" y="2539810"/>
              <a:ext cx="1130909" cy="1130909"/>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8" name="TextBox 47"/>
            <p:cNvSpPr txBox="1"/>
            <p:nvPr/>
          </p:nvSpPr>
          <p:spPr>
            <a:xfrm>
              <a:off x="908957" y="2627556"/>
              <a:ext cx="580608" cy="830997"/>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Watford DB" pitchFamily="2" charset="0"/>
                  <a:ea typeface="造字工房劲黑（非商用）常规体" pitchFamily="50" charset="-122"/>
                  <a:cs typeface="+mn-cs"/>
                </a:rPr>
                <a:t>C</a:t>
              </a:r>
              <a:endParaRPr kumimoji="0" lang="zh-CN" altLang="en-US" sz="4800" b="0" i="0" u="none" strike="noStrike" kern="1200" cap="none" spc="0" normalizeH="0" baseline="0" noProof="0" dirty="0">
                <a:ln>
                  <a:noFill/>
                </a:ln>
                <a:solidFill>
                  <a:prstClr val="white"/>
                </a:solidFill>
                <a:effectLst/>
                <a:uLnTx/>
                <a:uFillTx/>
                <a:latin typeface="Watford DB" pitchFamily="2" charset="0"/>
                <a:ea typeface="造字工房劲黑（非商用）常规体" pitchFamily="50" charset="-122"/>
                <a:cs typeface="+mn-cs"/>
              </a:endParaRPr>
            </a:p>
          </p:txBody>
        </p:sp>
      </p:grpSp>
      <p:grpSp>
        <p:nvGrpSpPr>
          <p:cNvPr id="13" name="组合 12"/>
          <p:cNvGrpSpPr/>
          <p:nvPr/>
        </p:nvGrpSpPr>
        <p:grpSpPr>
          <a:xfrm>
            <a:off x="1758454" y="3300716"/>
            <a:ext cx="1583943" cy="1583943"/>
            <a:chOff x="1758454" y="3300716"/>
            <a:chExt cx="1583943" cy="1583943"/>
          </a:xfrm>
        </p:grpSpPr>
        <p:grpSp>
          <p:nvGrpSpPr>
            <p:cNvPr id="36" name="组合 35"/>
            <p:cNvGrpSpPr/>
            <p:nvPr/>
          </p:nvGrpSpPr>
          <p:grpSpPr>
            <a:xfrm>
              <a:off x="1758454" y="3300716"/>
              <a:ext cx="1583943" cy="158394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9" name="TextBox 48"/>
            <p:cNvSpPr txBox="1"/>
            <p:nvPr/>
          </p:nvSpPr>
          <p:spPr>
            <a:xfrm>
              <a:off x="2184500" y="3587733"/>
              <a:ext cx="752129"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black"/>
                  </a:solidFill>
                  <a:effectLst/>
                  <a:uLnTx/>
                  <a:uFillTx/>
                  <a:latin typeface="Watford DB" pitchFamily="2" charset="0"/>
                  <a:ea typeface="造字工房劲黑（非商用）常规体" pitchFamily="50" charset="-122"/>
                  <a:cs typeface="+mn-cs"/>
                </a:rPr>
                <a:t>D</a:t>
              </a:r>
              <a:endParaRPr kumimoji="0" lang="zh-CN" altLang="en-US" sz="6000" b="0" i="0" u="none" strike="noStrike" kern="1200" cap="none" spc="0" normalizeH="0" baseline="0" noProof="0" dirty="0">
                <a:ln>
                  <a:noFill/>
                </a:ln>
                <a:solidFill>
                  <a:prstClr val="black"/>
                </a:solidFill>
                <a:effectLst/>
                <a:uLnTx/>
                <a:uFillTx/>
                <a:latin typeface="Watford DB" pitchFamily="2" charset="0"/>
                <a:ea typeface="造字工房劲黑（非商用）常规体" pitchFamily="50" charset="-122"/>
                <a:cs typeface="+mn-cs"/>
              </a:endParaRPr>
            </a:p>
          </p:txBody>
        </p:sp>
      </p:grpSp>
      <p:grpSp>
        <p:nvGrpSpPr>
          <p:cNvPr id="11" name="组合 10"/>
          <p:cNvGrpSpPr/>
          <p:nvPr/>
        </p:nvGrpSpPr>
        <p:grpSpPr>
          <a:xfrm>
            <a:off x="939680" y="1458801"/>
            <a:ext cx="813432" cy="813432"/>
            <a:chOff x="939680" y="1458801"/>
            <a:chExt cx="813432" cy="813432"/>
          </a:xfrm>
        </p:grpSpPr>
        <p:grpSp>
          <p:nvGrpSpPr>
            <p:cNvPr id="32" name="组合 31"/>
            <p:cNvGrpSpPr/>
            <p:nvPr/>
          </p:nvGrpSpPr>
          <p:grpSpPr>
            <a:xfrm>
              <a:off x="939680" y="1458801"/>
              <a:ext cx="813432" cy="81343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0" name="TextBox 49"/>
            <p:cNvSpPr txBox="1"/>
            <p:nvPr/>
          </p:nvSpPr>
          <p:spPr>
            <a:xfrm>
              <a:off x="1088748" y="1565452"/>
              <a:ext cx="48442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Watford DB" pitchFamily="2" charset="0"/>
                  <a:ea typeface="造字工房劲黑（非商用）常规体" pitchFamily="50" charset="-122"/>
                  <a:cs typeface="+mn-cs"/>
                </a:rPr>
                <a:t>B</a:t>
              </a:r>
              <a:endParaRPr kumimoji="0" lang="zh-CN" altLang="en-US" sz="3200" b="0" i="0" u="none" strike="noStrike" kern="1200" cap="none" spc="0" normalizeH="0" baseline="0" noProof="0" dirty="0">
                <a:ln>
                  <a:noFill/>
                </a:ln>
                <a:solidFill>
                  <a:prstClr val="black"/>
                </a:solidFill>
                <a:effectLst/>
                <a:uLnTx/>
                <a:uFillTx/>
                <a:latin typeface="Watford DB" pitchFamily="2" charset="0"/>
                <a:ea typeface="造字工房劲黑（非商用）常规体" pitchFamily="50" charset="-122"/>
                <a:cs typeface="+mn-cs"/>
              </a:endParaRPr>
            </a:p>
          </p:txBody>
        </p:sp>
      </p:grpSp>
      <p:grpSp>
        <p:nvGrpSpPr>
          <p:cNvPr id="10" name="组合 9"/>
          <p:cNvGrpSpPr/>
          <p:nvPr/>
        </p:nvGrpSpPr>
        <p:grpSpPr>
          <a:xfrm>
            <a:off x="1732409" y="996451"/>
            <a:ext cx="559417" cy="559417"/>
            <a:chOff x="1732409" y="996451"/>
            <a:chExt cx="559417" cy="559417"/>
          </a:xfrm>
          <a:solidFill>
            <a:srgbClr val="1A3F6C"/>
          </a:solidFill>
        </p:grpSpPr>
        <p:sp>
          <p:nvSpPr>
            <p:cNvPr id="31" name="椭圆 30"/>
            <p:cNvSpPr/>
            <p:nvPr/>
          </p:nvSpPr>
          <p:spPr>
            <a:xfrm>
              <a:off x="1732409" y="996451"/>
              <a:ext cx="559417" cy="559417"/>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1" name="TextBox 50"/>
            <p:cNvSpPr txBox="1"/>
            <p:nvPr/>
          </p:nvSpPr>
          <p:spPr>
            <a:xfrm>
              <a:off x="1847461" y="1085350"/>
              <a:ext cx="344914" cy="400110"/>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Watford DB" pitchFamily="2" charset="0"/>
                  <a:ea typeface="造字工房劲黑（非商用）常规体" pitchFamily="50" charset="-122"/>
                  <a:cs typeface="+mn-cs"/>
                </a:rPr>
                <a:t>A</a:t>
              </a:r>
              <a:endParaRPr kumimoji="0" lang="zh-CN" altLang="en-US" sz="2000" b="0" i="0" u="none" strike="noStrike" kern="1200" cap="none" spc="0" normalizeH="0" baseline="0" noProof="0" dirty="0">
                <a:ln>
                  <a:noFill/>
                </a:ln>
                <a:solidFill>
                  <a:prstClr val="white"/>
                </a:solidFill>
                <a:effectLst/>
                <a:uLnTx/>
                <a:uFillTx/>
                <a:latin typeface="Watford DB" pitchFamily="2" charset="0"/>
                <a:ea typeface="造字工房劲黑（非商用）常规体" pitchFamily="50" charset="-122"/>
                <a:cs typeface="+mn-cs"/>
              </a:endParaRPr>
            </a:p>
          </p:txBody>
        </p:sp>
      </p:grpSp>
      <p:grpSp>
        <p:nvGrpSpPr>
          <p:cNvPr id="14" name="组合 13"/>
          <p:cNvGrpSpPr/>
          <p:nvPr/>
        </p:nvGrpSpPr>
        <p:grpSpPr>
          <a:xfrm>
            <a:off x="3273321" y="1746824"/>
            <a:ext cx="2209109" cy="2209109"/>
            <a:chOff x="3273321" y="1746824"/>
            <a:chExt cx="2209109" cy="2209109"/>
          </a:xfrm>
          <a:solidFill>
            <a:srgbClr val="1A3F6C"/>
          </a:solidFill>
        </p:grpSpPr>
        <p:sp>
          <p:nvSpPr>
            <p:cNvPr id="39" name="椭圆 38"/>
            <p:cNvSpPr/>
            <p:nvPr/>
          </p:nvSpPr>
          <p:spPr>
            <a:xfrm>
              <a:off x="3273321" y="1746824"/>
              <a:ext cx="2209109" cy="2209109"/>
            </a:xfrm>
            <a:prstGeom prst="ellipse">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TextBox 51"/>
            <p:cNvSpPr txBox="1"/>
            <p:nvPr/>
          </p:nvSpPr>
          <p:spPr>
            <a:xfrm>
              <a:off x="3949886" y="1997410"/>
              <a:ext cx="914033" cy="1569660"/>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prstClr val="white"/>
                  </a:solidFill>
                  <a:effectLst/>
                  <a:uLnTx/>
                  <a:uFillTx/>
                  <a:latin typeface="Watford DB" pitchFamily="2" charset="0"/>
                  <a:ea typeface="造字工房劲黑（非商用）常规体" pitchFamily="50" charset="-122"/>
                  <a:cs typeface="+mn-cs"/>
                </a:rPr>
                <a:t>E</a:t>
              </a:r>
              <a:endParaRPr kumimoji="0" lang="zh-CN" altLang="en-US" sz="9600" b="0" i="0" u="none" strike="noStrike" kern="1200" cap="none" spc="0" normalizeH="0" baseline="0" noProof="0" dirty="0">
                <a:ln>
                  <a:noFill/>
                </a:ln>
                <a:solidFill>
                  <a:prstClr val="white"/>
                </a:solidFill>
                <a:effectLst/>
                <a:uLnTx/>
                <a:uFillTx/>
                <a:latin typeface="Watford DB" pitchFamily="2" charset="0"/>
                <a:ea typeface="造字工房劲黑（非商用）常规体" pitchFamily="50" charset="-122"/>
                <a:cs typeface="+mn-cs"/>
              </a:endParaRPr>
            </a:p>
          </p:txBody>
        </p:sp>
      </p:grpSp>
      <p:sp>
        <p:nvSpPr>
          <p:cNvPr id="61" name="TextBox 60"/>
          <p:cNvSpPr txBox="1"/>
          <p:nvPr/>
        </p:nvSpPr>
        <p:spPr>
          <a:xfrm>
            <a:off x="5895002" y="1210512"/>
            <a:ext cx="59503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rPr>
              <a:t>绪论</a:t>
            </a:r>
            <a:endParaRPr kumimoji="0" lang="en-US" altLang="zh-CN"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endParaRPr>
          </a:p>
        </p:txBody>
      </p:sp>
      <p:cxnSp>
        <p:nvCxnSpPr>
          <p:cNvPr id="62" name="直接连接符 61"/>
          <p:cNvCxnSpPr/>
          <p:nvPr/>
        </p:nvCxnSpPr>
        <p:spPr>
          <a:xfrm flipV="1">
            <a:off x="5688716" y="1175827"/>
            <a:ext cx="0" cy="4090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5859984" y="1975802"/>
            <a:ext cx="121058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rPr>
              <a:t>设计与实现</a:t>
            </a:r>
            <a:endParaRPr kumimoji="0" lang="en-US" altLang="zh-CN"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endParaRPr>
          </a:p>
        </p:txBody>
      </p:sp>
      <p:cxnSp>
        <p:nvCxnSpPr>
          <p:cNvPr id="81" name="直接连接符 80"/>
          <p:cNvCxnSpPr/>
          <p:nvPr/>
        </p:nvCxnSpPr>
        <p:spPr>
          <a:xfrm flipV="1">
            <a:off x="5688716" y="1904270"/>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5859984" y="2682101"/>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rPr>
              <a:t>系统测试</a:t>
            </a:r>
            <a:endParaRPr kumimoji="0" lang="en-US" altLang="zh-CN"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endParaRPr>
          </a:p>
        </p:txBody>
      </p:sp>
      <p:cxnSp>
        <p:nvCxnSpPr>
          <p:cNvPr id="89" name="直接连接符 88"/>
          <p:cNvCxnSpPr/>
          <p:nvPr/>
        </p:nvCxnSpPr>
        <p:spPr>
          <a:xfrm flipV="1">
            <a:off x="5688716" y="2631008"/>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5895003" y="3444309"/>
            <a:ext cx="59503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rPr>
              <a:t>总结</a:t>
            </a:r>
            <a:endParaRPr kumimoji="0" lang="en-US" altLang="zh-CN"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endParaRPr>
          </a:p>
        </p:txBody>
      </p:sp>
      <p:cxnSp>
        <p:nvCxnSpPr>
          <p:cNvPr id="92" name="直接连接符 91"/>
          <p:cNvCxnSpPr/>
          <p:nvPr/>
        </p:nvCxnSpPr>
        <p:spPr>
          <a:xfrm flipV="1">
            <a:off x="5688716" y="3400423"/>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5817336" y="4169124"/>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rPr>
              <a:t>参考文献</a:t>
            </a:r>
            <a:endParaRPr kumimoji="0" lang="en-US" altLang="zh-CN" sz="1600" b="0" i="0" u="none" strike="noStrike" kern="1200" cap="none" spc="0" normalizeH="0" baseline="0" noProof="0" dirty="0">
              <a:ln>
                <a:noFill/>
              </a:ln>
              <a:solidFill>
                <a:prstClr val="black"/>
              </a:solidFill>
              <a:effectLst/>
              <a:uLnTx/>
              <a:uFillTx/>
              <a:latin typeface="方正兰亭细黑_GBK_M" pitchFamily="2" charset="2"/>
              <a:ea typeface="方正兰亭细黑_GBK_M" pitchFamily="2" charset="2"/>
              <a:cs typeface="方正兰亭细黑_GBK_M" pitchFamily="2" charset="2"/>
            </a:endParaRPr>
          </a:p>
        </p:txBody>
      </p:sp>
      <p:cxnSp>
        <p:nvCxnSpPr>
          <p:cNvPr id="96" name="直接连接符 95"/>
          <p:cNvCxnSpPr/>
          <p:nvPr/>
        </p:nvCxnSpPr>
        <p:spPr>
          <a:xfrm flipV="1">
            <a:off x="5688716" y="4125238"/>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10609990" y="6382589"/>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延时符</a:t>
            </a:r>
          </a:p>
        </p:txBody>
      </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300"/>
                                </p:stCondLst>
                                <p:childTnLst>
                                  <p:par>
                                    <p:cTn id="23" presetID="2" presetClass="entr" presetSubtype="1" fill="hold" nodeType="afterEffect" p14:presetBounceEnd="40000">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14:bounceEnd="40000">
                                          <p:cBhvr additive="base">
                                            <p:cTn id="25"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10"/>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14:presetBounceEnd="4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40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11"/>
                                            </p:tgtEl>
                                            <p:attrNameLst>
                                              <p:attrName>ppt_y</p:attrName>
                                            </p:attrNameLst>
                                          </p:cBhvr>
                                          <p:tavLst>
                                            <p:tav tm="0">
                                              <p:val>
                                                <p:strVal val="0-#ppt_h/2"/>
                                              </p:val>
                                            </p:tav>
                                            <p:tav tm="100000">
                                              <p:val>
                                                <p:strVal val="#ppt_y"/>
                                              </p:val>
                                            </p:tav>
                                          </p:tavLst>
                                        </p:anim>
                                      </p:childTnLst>
                                    </p:cTn>
                                  </p:par>
                                  <p:par>
                                    <p:cTn id="31" presetID="2" presetClass="entr" presetSubtype="8" fill="hold" nodeType="withEffect" p14:presetBounceEnd="40000">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14:bounceEnd="40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14:presetBounceEnd="40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40000">
                                          <p:cBhvr additive="base">
                                            <p:cTn id="3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2" fill="hold" nodeType="withEffect" p14:presetBounceEnd="40000">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14:bounceEnd="40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42" dur="500" fill="hold"/>
                                            <p:tgtEl>
                                              <p:spTgt spid="14"/>
                                            </p:tgtEl>
                                            <p:attrNameLst>
                                              <p:attrName>ppt_y</p:attrName>
                                            </p:attrNameLst>
                                          </p:cBhvr>
                                          <p:tavLst>
                                            <p:tav tm="0">
                                              <p:val>
                                                <p:strVal val="#ppt_y"/>
                                              </p:val>
                                            </p:tav>
                                            <p:tav tm="100000">
                                              <p:val>
                                                <p:strVal val="#ppt_y"/>
                                              </p:val>
                                            </p:tav>
                                          </p:tavLst>
                                        </p:anim>
                                      </p:childTnLst>
                                    </p:cTn>
                                  </p:par>
                                  <p:par>
                                    <p:cTn id="43" presetID="12" presetClass="entr" presetSubtype="8" fill="hold" nodeType="withEffect">
                                      <p:stCondLst>
                                        <p:cond delay="50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500"/>
                                            <p:tgtEl>
                                              <p:spTgt spid="62"/>
                                            </p:tgtEl>
                                            <p:attrNameLst>
                                              <p:attrName>ppt_x</p:attrName>
                                            </p:attrNameLst>
                                          </p:cBhvr>
                                          <p:tavLst>
                                            <p:tav tm="0">
                                              <p:val>
                                                <p:strVal val="#ppt_x-#ppt_w*1.125000"/>
                                              </p:val>
                                            </p:tav>
                                            <p:tav tm="100000">
                                              <p:val>
                                                <p:strVal val="#ppt_x"/>
                                              </p:val>
                                            </p:tav>
                                          </p:tavLst>
                                        </p:anim>
                                        <p:animEffect transition="in" filter="wipe(right)">
                                          <p:cBhvr>
                                            <p:cTn id="46" dur="500"/>
                                            <p:tgtEl>
                                              <p:spTgt spid="62"/>
                                            </p:tgtEl>
                                          </p:cBhvr>
                                        </p:animEffect>
                                      </p:childTnLst>
                                    </p:cTn>
                                  </p:par>
                                  <p:par>
                                    <p:cTn id="47" presetID="12" presetClass="entr" presetSubtype="8" fill="hold" grpId="0" nodeType="withEffect">
                                      <p:stCondLst>
                                        <p:cond delay="500"/>
                                      </p:stCondLst>
                                      <p:childTnLst>
                                        <p:set>
                                          <p:cBhvr>
                                            <p:cTn id="48" dur="1" fill="hold">
                                              <p:stCondLst>
                                                <p:cond delay="0"/>
                                              </p:stCondLst>
                                            </p:cTn>
                                            <p:tgtEl>
                                              <p:spTgt spid="61"/>
                                            </p:tgtEl>
                                            <p:attrNameLst>
                                              <p:attrName>style.visibility</p:attrName>
                                            </p:attrNameLst>
                                          </p:cBhvr>
                                          <p:to>
                                            <p:strVal val="visible"/>
                                          </p:to>
                                        </p:set>
                                        <p:anim calcmode="lin" valueType="num">
                                          <p:cBhvr additive="base">
                                            <p:cTn id="49" dur="500"/>
                                            <p:tgtEl>
                                              <p:spTgt spid="61"/>
                                            </p:tgtEl>
                                            <p:attrNameLst>
                                              <p:attrName>ppt_x</p:attrName>
                                            </p:attrNameLst>
                                          </p:cBhvr>
                                          <p:tavLst>
                                            <p:tav tm="0">
                                              <p:val>
                                                <p:strVal val="#ppt_x-#ppt_w*1.125000"/>
                                              </p:val>
                                            </p:tav>
                                            <p:tav tm="100000">
                                              <p:val>
                                                <p:strVal val="#ppt_x"/>
                                              </p:val>
                                            </p:tav>
                                          </p:tavLst>
                                        </p:anim>
                                        <p:animEffect transition="in" filter="wipe(right)">
                                          <p:cBhvr>
                                            <p:cTn id="50" dur="500"/>
                                            <p:tgtEl>
                                              <p:spTgt spid="61"/>
                                            </p:tgtEl>
                                          </p:cBhvr>
                                        </p:animEffect>
                                      </p:childTnLst>
                                    </p:cTn>
                                  </p:par>
                                  <p:par>
                                    <p:cTn id="51" presetID="12" presetClass="entr" presetSubtype="8" fill="hold" nodeType="withEffect">
                                      <p:stCondLst>
                                        <p:cond delay="800"/>
                                      </p:stCondLst>
                                      <p:childTnLst>
                                        <p:set>
                                          <p:cBhvr>
                                            <p:cTn id="52" dur="1" fill="hold">
                                              <p:stCondLst>
                                                <p:cond delay="0"/>
                                              </p:stCondLst>
                                            </p:cTn>
                                            <p:tgtEl>
                                              <p:spTgt spid="81"/>
                                            </p:tgtEl>
                                            <p:attrNameLst>
                                              <p:attrName>style.visibility</p:attrName>
                                            </p:attrNameLst>
                                          </p:cBhvr>
                                          <p:to>
                                            <p:strVal val="visible"/>
                                          </p:to>
                                        </p:set>
                                        <p:anim calcmode="lin" valueType="num">
                                          <p:cBhvr additive="base">
                                            <p:cTn id="53" dur="500"/>
                                            <p:tgtEl>
                                              <p:spTgt spid="81"/>
                                            </p:tgtEl>
                                            <p:attrNameLst>
                                              <p:attrName>ppt_x</p:attrName>
                                            </p:attrNameLst>
                                          </p:cBhvr>
                                          <p:tavLst>
                                            <p:tav tm="0">
                                              <p:val>
                                                <p:strVal val="#ppt_x-#ppt_w*1.125000"/>
                                              </p:val>
                                            </p:tav>
                                            <p:tav tm="100000">
                                              <p:val>
                                                <p:strVal val="#ppt_x"/>
                                              </p:val>
                                            </p:tav>
                                          </p:tavLst>
                                        </p:anim>
                                        <p:animEffect transition="in" filter="wipe(right)">
                                          <p:cBhvr>
                                            <p:cTn id="54" dur="500"/>
                                            <p:tgtEl>
                                              <p:spTgt spid="81"/>
                                            </p:tgtEl>
                                          </p:cBhvr>
                                        </p:animEffect>
                                      </p:childTnLst>
                                    </p:cTn>
                                  </p:par>
                                  <p:par>
                                    <p:cTn id="55" presetID="12" presetClass="entr" presetSubtype="8" fill="hold" grpId="0" nodeType="withEffect">
                                      <p:stCondLst>
                                        <p:cond delay="800"/>
                                      </p:stCondLst>
                                      <p:childTnLst>
                                        <p:set>
                                          <p:cBhvr>
                                            <p:cTn id="56" dur="1" fill="hold">
                                              <p:stCondLst>
                                                <p:cond delay="0"/>
                                              </p:stCondLst>
                                            </p:cTn>
                                            <p:tgtEl>
                                              <p:spTgt spid="66"/>
                                            </p:tgtEl>
                                            <p:attrNameLst>
                                              <p:attrName>style.visibility</p:attrName>
                                            </p:attrNameLst>
                                          </p:cBhvr>
                                          <p:to>
                                            <p:strVal val="visible"/>
                                          </p:to>
                                        </p:set>
                                        <p:anim calcmode="lin" valueType="num">
                                          <p:cBhvr additive="base">
                                            <p:cTn id="57" dur="500"/>
                                            <p:tgtEl>
                                              <p:spTgt spid="66"/>
                                            </p:tgtEl>
                                            <p:attrNameLst>
                                              <p:attrName>ppt_x</p:attrName>
                                            </p:attrNameLst>
                                          </p:cBhvr>
                                          <p:tavLst>
                                            <p:tav tm="0">
                                              <p:val>
                                                <p:strVal val="#ppt_x-#ppt_w*1.125000"/>
                                              </p:val>
                                            </p:tav>
                                            <p:tav tm="100000">
                                              <p:val>
                                                <p:strVal val="#ppt_x"/>
                                              </p:val>
                                            </p:tav>
                                          </p:tavLst>
                                        </p:anim>
                                        <p:animEffect transition="in" filter="wipe(right)">
                                          <p:cBhvr>
                                            <p:cTn id="58" dur="500"/>
                                            <p:tgtEl>
                                              <p:spTgt spid="66"/>
                                            </p:tgtEl>
                                          </p:cBhvr>
                                        </p:animEffect>
                                      </p:childTnLst>
                                    </p:cTn>
                                  </p:par>
                                  <p:par>
                                    <p:cTn id="59" presetID="12" presetClass="entr" presetSubtype="8" fill="hold" nodeType="withEffect">
                                      <p:stCondLst>
                                        <p:cond delay="1100"/>
                                      </p:stCondLst>
                                      <p:childTnLst>
                                        <p:set>
                                          <p:cBhvr>
                                            <p:cTn id="60" dur="1" fill="hold">
                                              <p:stCondLst>
                                                <p:cond delay="0"/>
                                              </p:stCondLst>
                                            </p:cTn>
                                            <p:tgtEl>
                                              <p:spTgt spid="89"/>
                                            </p:tgtEl>
                                            <p:attrNameLst>
                                              <p:attrName>style.visibility</p:attrName>
                                            </p:attrNameLst>
                                          </p:cBhvr>
                                          <p:to>
                                            <p:strVal val="visible"/>
                                          </p:to>
                                        </p:set>
                                        <p:anim calcmode="lin" valueType="num">
                                          <p:cBhvr additive="base">
                                            <p:cTn id="61" dur="500"/>
                                            <p:tgtEl>
                                              <p:spTgt spid="89"/>
                                            </p:tgtEl>
                                            <p:attrNameLst>
                                              <p:attrName>ppt_x</p:attrName>
                                            </p:attrNameLst>
                                          </p:cBhvr>
                                          <p:tavLst>
                                            <p:tav tm="0">
                                              <p:val>
                                                <p:strVal val="#ppt_x-#ppt_w*1.125000"/>
                                              </p:val>
                                            </p:tav>
                                            <p:tav tm="100000">
                                              <p:val>
                                                <p:strVal val="#ppt_x"/>
                                              </p:val>
                                            </p:tav>
                                          </p:tavLst>
                                        </p:anim>
                                        <p:animEffect transition="in" filter="wipe(right)">
                                          <p:cBhvr>
                                            <p:cTn id="62" dur="500"/>
                                            <p:tgtEl>
                                              <p:spTgt spid="89"/>
                                            </p:tgtEl>
                                          </p:cBhvr>
                                        </p:animEffect>
                                      </p:childTnLst>
                                    </p:cTn>
                                  </p:par>
                                  <p:par>
                                    <p:cTn id="63" presetID="12" presetClass="entr" presetSubtype="8" fill="hold" grpId="0" nodeType="withEffect">
                                      <p:stCondLst>
                                        <p:cond delay="110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500"/>
                                            <p:tgtEl>
                                              <p:spTgt spid="88"/>
                                            </p:tgtEl>
                                            <p:attrNameLst>
                                              <p:attrName>ppt_x</p:attrName>
                                            </p:attrNameLst>
                                          </p:cBhvr>
                                          <p:tavLst>
                                            <p:tav tm="0">
                                              <p:val>
                                                <p:strVal val="#ppt_x-#ppt_w*1.125000"/>
                                              </p:val>
                                            </p:tav>
                                            <p:tav tm="100000">
                                              <p:val>
                                                <p:strVal val="#ppt_x"/>
                                              </p:val>
                                            </p:tav>
                                          </p:tavLst>
                                        </p:anim>
                                        <p:animEffect transition="in" filter="wipe(right)">
                                          <p:cBhvr>
                                            <p:cTn id="66" dur="500"/>
                                            <p:tgtEl>
                                              <p:spTgt spid="88"/>
                                            </p:tgtEl>
                                          </p:cBhvr>
                                        </p:animEffect>
                                      </p:childTnLst>
                                    </p:cTn>
                                  </p:par>
                                  <p:par>
                                    <p:cTn id="67" presetID="12" presetClass="entr" presetSubtype="8" fill="hold" nodeType="withEffect">
                                      <p:stCondLst>
                                        <p:cond delay="1400"/>
                                      </p:stCondLst>
                                      <p:childTnLst>
                                        <p:set>
                                          <p:cBhvr>
                                            <p:cTn id="68" dur="1" fill="hold">
                                              <p:stCondLst>
                                                <p:cond delay="0"/>
                                              </p:stCondLst>
                                            </p:cTn>
                                            <p:tgtEl>
                                              <p:spTgt spid="92"/>
                                            </p:tgtEl>
                                            <p:attrNameLst>
                                              <p:attrName>style.visibility</p:attrName>
                                            </p:attrNameLst>
                                          </p:cBhvr>
                                          <p:to>
                                            <p:strVal val="visible"/>
                                          </p:to>
                                        </p:set>
                                        <p:anim calcmode="lin" valueType="num">
                                          <p:cBhvr additive="base">
                                            <p:cTn id="69" dur="500"/>
                                            <p:tgtEl>
                                              <p:spTgt spid="92"/>
                                            </p:tgtEl>
                                            <p:attrNameLst>
                                              <p:attrName>ppt_x</p:attrName>
                                            </p:attrNameLst>
                                          </p:cBhvr>
                                          <p:tavLst>
                                            <p:tav tm="0">
                                              <p:val>
                                                <p:strVal val="#ppt_x-#ppt_w*1.125000"/>
                                              </p:val>
                                            </p:tav>
                                            <p:tav tm="100000">
                                              <p:val>
                                                <p:strVal val="#ppt_x"/>
                                              </p:val>
                                            </p:tav>
                                          </p:tavLst>
                                        </p:anim>
                                        <p:animEffect transition="in" filter="wipe(right)">
                                          <p:cBhvr>
                                            <p:cTn id="70" dur="500"/>
                                            <p:tgtEl>
                                              <p:spTgt spid="92"/>
                                            </p:tgtEl>
                                          </p:cBhvr>
                                        </p:animEffect>
                                      </p:childTnLst>
                                    </p:cTn>
                                  </p:par>
                                  <p:par>
                                    <p:cTn id="71" presetID="12" presetClass="entr" presetSubtype="8" fill="hold" grpId="0" nodeType="withEffect">
                                      <p:stCondLst>
                                        <p:cond delay="1400"/>
                                      </p:stCondLst>
                                      <p:childTnLst>
                                        <p:set>
                                          <p:cBhvr>
                                            <p:cTn id="72" dur="1" fill="hold">
                                              <p:stCondLst>
                                                <p:cond delay="0"/>
                                              </p:stCondLst>
                                            </p:cTn>
                                            <p:tgtEl>
                                              <p:spTgt spid="91"/>
                                            </p:tgtEl>
                                            <p:attrNameLst>
                                              <p:attrName>style.visibility</p:attrName>
                                            </p:attrNameLst>
                                          </p:cBhvr>
                                          <p:to>
                                            <p:strVal val="visible"/>
                                          </p:to>
                                        </p:set>
                                        <p:anim calcmode="lin" valueType="num">
                                          <p:cBhvr additive="base">
                                            <p:cTn id="73" dur="500"/>
                                            <p:tgtEl>
                                              <p:spTgt spid="91"/>
                                            </p:tgtEl>
                                            <p:attrNameLst>
                                              <p:attrName>ppt_x</p:attrName>
                                            </p:attrNameLst>
                                          </p:cBhvr>
                                          <p:tavLst>
                                            <p:tav tm="0">
                                              <p:val>
                                                <p:strVal val="#ppt_x-#ppt_w*1.125000"/>
                                              </p:val>
                                            </p:tav>
                                            <p:tav tm="100000">
                                              <p:val>
                                                <p:strVal val="#ppt_x"/>
                                              </p:val>
                                            </p:tav>
                                          </p:tavLst>
                                        </p:anim>
                                        <p:animEffect transition="in" filter="wipe(right)">
                                          <p:cBhvr>
                                            <p:cTn id="74" dur="500"/>
                                            <p:tgtEl>
                                              <p:spTgt spid="91"/>
                                            </p:tgtEl>
                                          </p:cBhvr>
                                        </p:animEffect>
                                      </p:childTnLst>
                                    </p:cTn>
                                  </p:par>
                                  <p:par>
                                    <p:cTn id="75" presetID="12" presetClass="entr" presetSubtype="8" fill="hold" nodeType="withEffect">
                                      <p:stCondLst>
                                        <p:cond delay="1700"/>
                                      </p:stCondLst>
                                      <p:childTnLst>
                                        <p:set>
                                          <p:cBhvr>
                                            <p:cTn id="76" dur="1" fill="hold">
                                              <p:stCondLst>
                                                <p:cond delay="0"/>
                                              </p:stCondLst>
                                            </p:cTn>
                                            <p:tgtEl>
                                              <p:spTgt spid="96"/>
                                            </p:tgtEl>
                                            <p:attrNameLst>
                                              <p:attrName>style.visibility</p:attrName>
                                            </p:attrNameLst>
                                          </p:cBhvr>
                                          <p:to>
                                            <p:strVal val="visible"/>
                                          </p:to>
                                        </p:set>
                                        <p:anim calcmode="lin" valueType="num">
                                          <p:cBhvr additive="base">
                                            <p:cTn id="77" dur="500"/>
                                            <p:tgtEl>
                                              <p:spTgt spid="96"/>
                                            </p:tgtEl>
                                            <p:attrNameLst>
                                              <p:attrName>ppt_x</p:attrName>
                                            </p:attrNameLst>
                                          </p:cBhvr>
                                          <p:tavLst>
                                            <p:tav tm="0">
                                              <p:val>
                                                <p:strVal val="#ppt_x-#ppt_w*1.125000"/>
                                              </p:val>
                                            </p:tav>
                                            <p:tav tm="100000">
                                              <p:val>
                                                <p:strVal val="#ppt_x"/>
                                              </p:val>
                                            </p:tav>
                                          </p:tavLst>
                                        </p:anim>
                                        <p:animEffect transition="in" filter="wipe(right)">
                                          <p:cBhvr>
                                            <p:cTn id="78" dur="500"/>
                                            <p:tgtEl>
                                              <p:spTgt spid="96"/>
                                            </p:tgtEl>
                                          </p:cBhvr>
                                        </p:animEffect>
                                      </p:childTnLst>
                                    </p:cTn>
                                  </p:par>
                                  <p:par>
                                    <p:cTn id="79" presetID="12" presetClass="entr" presetSubtype="8" fill="hold" grpId="0" nodeType="withEffect">
                                      <p:stCondLst>
                                        <p:cond delay="1700"/>
                                      </p:stCondLst>
                                      <p:childTnLst>
                                        <p:set>
                                          <p:cBhvr>
                                            <p:cTn id="80" dur="1" fill="hold">
                                              <p:stCondLst>
                                                <p:cond delay="0"/>
                                              </p:stCondLst>
                                            </p:cTn>
                                            <p:tgtEl>
                                              <p:spTgt spid="95"/>
                                            </p:tgtEl>
                                            <p:attrNameLst>
                                              <p:attrName>style.visibility</p:attrName>
                                            </p:attrNameLst>
                                          </p:cBhvr>
                                          <p:to>
                                            <p:strVal val="visible"/>
                                          </p:to>
                                        </p:set>
                                        <p:anim calcmode="lin" valueType="num">
                                          <p:cBhvr additive="base">
                                            <p:cTn id="81" dur="500"/>
                                            <p:tgtEl>
                                              <p:spTgt spid="95"/>
                                            </p:tgtEl>
                                            <p:attrNameLst>
                                              <p:attrName>ppt_x</p:attrName>
                                            </p:attrNameLst>
                                          </p:cBhvr>
                                          <p:tavLst>
                                            <p:tav tm="0">
                                              <p:val>
                                                <p:strVal val="#ppt_x-#ppt_w*1.125000"/>
                                              </p:val>
                                            </p:tav>
                                            <p:tav tm="100000">
                                              <p:val>
                                                <p:strVal val="#ppt_x"/>
                                              </p:val>
                                            </p:tav>
                                          </p:tavLst>
                                        </p:anim>
                                        <p:animEffect transition="in" filter="wipe(right)">
                                          <p:cBhvr>
                                            <p:cTn id="82" dur="500"/>
                                            <p:tgtEl>
                                              <p:spTgt spid="95"/>
                                            </p:tgtEl>
                                          </p:cBhvr>
                                        </p:animEffect>
                                      </p:childTnLst>
                                    </p:cTn>
                                  </p:par>
                                </p:childTnLst>
                              </p:cTn>
                            </p:par>
                            <p:par>
                              <p:cTn id="83" fill="hold">
                                <p:stCondLst>
                                  <p:cond delay="3500"/>
                                </p:stCondLst>
                                <p:childTnLst>
                                  <p:par>
                                    <p:cTn id="84" presetID="10" presetClass="entr" presetSubtype="0" fill="hold" grpId="0" nodeType="afterEffect">
                                      <p:stCondLst>
                                        <p:cond delay="0"/>
                                      </p:stCondLst>
                                      <p:childTnLst>
                                        <p:set>
                                          <p:cBhvr>
                                            <p:cTn id="85" dur="1" fill="hold">
                                              <p:stCondLst>
                                                <p:cond delay="0"/>
                                              </p:stCondLst>
                                            </p:cTn>
                                            <p:tgtEl>
                                              <p:spTgt spid="97"/>
                                            </p:tgtEl>
                                            <p:attrNameLst>
                                              <p:attrName>style.visibility</p:attrName>
                                            </p:attrNameLst>
                                          </p:cBhvr>
                                          <p:to>
                                            <p:strVal val="visible"/>
                                          </p:to>
                                        </p:set>
                                        <p:animEffect transition="in" filter="fade">
                                          <p:cBhvr>
                                            <p:cTn id="86" dur="2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9" grpId="0" animBg="1"/>
          <p:bldP spid="61" grpId="0"/>
          <p:bldP spid="66" grpId="0"/>
          <p:bldP spid="88" grpId="0"/>
          <p:bldP spid="91" grpId="0"/>
          <p:bldP spid="95" grpId="0"/>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300"/>
                                </p:stCondLst>
                                <p:childTnLst>
                                  <p:par>
                                    <p:cTn id="27" presetID="2" presetClass="entr" presetSubtype="1"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par>
                                    <p:cTn id="31" presetID="2" presetClass="entr" presetSubtype="9"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0-#ppt_h/2"/>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par>
                                    <p:cTn id="47" presetID="12" presetClass="entr" presetSubtype="8" fill="hold" nodeType="withEffect">
                                      <p:stCondLst>
                                        <p:cond delay="50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p:tgtEl>
                                              <p:spTgt spid="62"/>
                                            </p:tgtEl>
                                            <p:attrNameLst>
                                              <p:attrName>ppt_x</p:attrName>
                                            </p:attrNameLst>
                                          </p:cBhvr>
                                          <p:tavLst>
                                            <p:tav tm="0">
                                              <p:val>
                                                <p:strVal val="#ppt_x-#ppt_w*1.125000"/>
                                              </p:val>
                                            </p:tav>
                                            <p:tav tm="100000">
                                              <p:val>
                                                <p:strVal val="#ppt_x"/>
                                              </p:val>
                                            </p:tav>
                                          </p:tavLst>
                                        </p:anim>
                                        <p:animEffect transition="in" filter="wipe(right)">
                                          <p:cBhvr>
                                            <p:cTn id="50" dur="500"/>
                                            <p:tgtEl>
                                              <p:spTgt spid="62"/>
                                            </p:tgtEl>
                                          </p:cBhvr>
                                        </p:animEffect>
                                      </p:childTnLst>
                                    </p:cTn>
                                  </p:par>
                                  <p:par>
                                    <p:cTn id="51" presetID="12" presetClass="entr" presetSubtype="8" fill="hold" grpId="0" nodeType="withEffect">
                                      <p:stCondLst>
                                        <p:cond delay="50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p:tgtEl>
                                              <p:spTgt spid="61"/>
                                            </p:tgtEl>
                                            <p:attrNameLst>
                                              <p:attrName>ppt_x</p:attrName>
                                            </p:attrNameLst>
                                          </p:cBhvr>
                                          <p:tavLst>
                                            <p:tav tm="0">
                                              <p:val>
                                                <p:strVal val="#ppt_x-#ppt_w*1.125000"/>
                                              </p:val>
                                            </p:tav>
                                            <p:tav tm="100000">
                                              <p:val>
                                                <p:strVal val="#ppt_x"/>
                                              </p:val>
                                            </p:tav>
                                          </p:tavLst>
                                        </p:anim>
                                        <p:animEffect transition="in" filter="wipe(right)">
                                          <p:cBhvr>
                                            <p:cTn id="54" dur="500"/>
                                            <p:tgtEl>
                                              <p:spTgt spid="61"/>
                                            </p:tgtEl>
                                          </p:cBhvr>
                                        </p:animEffect>
                                      </p:childTnLst>
                                    </p:cTn>
                                  </p:par>
                                  <p:par>
                                    <p:cTn id="55" presetID="12" presetClass="entr" presetSubtype="8" fill="hold" nodeType="withEffect">
                                      <p:stCondLst>
                                        <p:cond delay="800"/>
                                      </p:stCondLst>
                                      <p:childTnLst>
                                        <p:set>
                                          <p:cBhvr>
                                            <p:cTn id="56" dur="1" fill="hold">
                                              <p:stCondLst>
                                                <p:cond delay="0"/>
                                              </p:stCondLst>
                                            </p:cTn>
                                            <p:tgtEl>
                                              <p:spTgt spid="81"/>
                                            </p:tgtEl>
                                            <p:attrNameLst>
                                              <p:attrName>style.visibility</p:attrName>
                                            </p:attrNameLst>
                                          </p:cBhvr>
                                          <p:to>
                                            <p:strVal val="visible"/>
                                          </p:to>
                                        </p:set>
                                        <p:anim calcmode="lin" valueType="num">
                                          <p:cBhvr additive="base">
                                            <p:cTn id="57" dur="500"/>
                                            <p:tgtEl>
                                              <p:spTgt spid="81"/>
                                            </p:tgtEl>
                                            <p:attrNameLst>
                                              <p:attrName>ppt_x</p:attrName>
                                            </p:attrNameLst>
                                          </p:cBhvr>
                                          <p:tavLst>
                                            <p:tav tm="0">
                                              <p:val>
                                                <p:strVal val="#ppt_x-#ppt_w*1.125000"/>
                                              </p:val>
                                            </p:tav>
                                            <p:tav tm="100000">
                                              <p:val>
                                                <p:strVal val="#ppt_x"/>
                                              </p:val>
                                            </p:tav>
                                          </p:tavLst>
                                        </p:anim>
                                        <p:animEffect transition="in" filter="wipe(right)">
                                          <p:cBhvr>
                                            <p:cTn id="58" dur="500"/>
                                            <p:tgtEl>
                                              <p:spTgt spid="81"/>
                                            </p:tgtEl>
                                          </p:cBhvr>
                                        </p:animEffect>
                                      </p:childTnLst>
                                    </p:cTn>
                                  </p:par>
                                  <p:par>
                                    <p:cTn id="59" presetID="12" presetClass="entr" presetSubtype="8" fill="hold" grpId="0" nodeType="withEffect">
                                      <p:stCondLst>
                                        <p:cond delay="800"/>
                                      </p:stCondLst>
                                      <p:childTnLst>
                                        <p:set>
                                          <p:cBhvr>
                                            <p:cTn id="60" dur="1" fill="hold">
                                              <p:stCondLst>
                                                <p:cond delay="0"/>
                                              </p:stCondLst>
                                            </p:cTn>
                                            <p:tgtEl>
                                              <p:spTgt spid="66"/>
                                            </p:tgtEl>
                                            <p:attrNameLst>
                                              <p:attrName>style.visibility</p:attrName>
                                            </p:attrNameLst>
                                          </p:cBhvr>
                                          <p:to>
                                            <p:strVal val="visible"/>
                                          </p:to>
                                        </p:set>
                                        <p:anim calcmode="lin" valueType="num">
                                          <p:cBhvr additive="base">
                                            <p:cTn id="61" dur="500"/>
                                            <p:tgtEl>
                                              <p:spTgt spid="66"/>
                                            </p:tgtEl>
                                            <p:attrNameLst>
                                              <p:attrName>ppt_x</p:attrName>
                                            </p:attrNameLst>
                                          </p:cBhvr>
                                          <p:tavLst>
                                            <p:tav tm="0">
                                              <p:val>
                                                <p:strVal val="#ppt_x-#ppt_w*1.125000"/>
                                              </p:val>
                                            </p:tav>
                                            <p:tav tm="100000">
                                              <p:val>
                                                <p:strVal val="#ppt_x"/>
                                              </p:val>
                                            </p:tav>
                                          </p:tavLst>
                                        </p:anim>
                                        <p:animEffect transition="in" filter="wipe(right)">
                                          <p:cBhvr>
                                            <p:cTn id="62" dur="500"/>
                                            <p:tgtEl>
                                              <p:spTgt spid="66"/>
                                            </p:tgtEl>
                                          </p:cBhvr>
                                        </p:animEffect>
                                      </p:childTnLst>
                                    </p:cTn>
                                  </p:par>
                                  <p:par>
                                    <p:cTn id="63" presetID="12" presetClass="entr" presetSubtype="8" fill="hold" nodeType="withEffect">
                                      <p:stCondLst>
                                        <p:cond delay="1100"/>
                                      </p:stCondLst>
                                      <p:childTnLst>
                                        <p:set>
                                          <p:cBhvr>
                                            <p:cTn id="64" dur="1" fill="hold">
                                              <p:stCondLst>
                                                <p:cond delay="0"/>
                                              </p:stCondLst>
                                            </p:cTn>
                                            <p:tgtEl>
                                              <p:spTgt spid="89"/>
                                            </p:tgtEl>
                                            <p:attrNameLst>
                                              <p:attrName>style.visibility</p:attrName>
                                            </p:attrNameLst>
                                          </p:cBhvr>
                                          <p:to>
                                            <p:strVal val="visible"/>
                                          </p:to>
                                        </p:set>
                                        <p:anim calcmode="lin" valueType="num">
                                          <p:cBhvr additive="base">
                                            <p:cTn id="65" dur="500"/>
                                            <p:tgtEl>
                                              <p:spTgt spid="89"/>
                                            </p:tgtEl>
                                            <p:attrNameLst>
                                              <p:attrName>ppt_x</p:attrName>
                                            </p:attrNameLst>
                                          </p:cBhvr>
                                          <p:tavLst>
                                            <p:tav tm="0">
                                              <p:val>
                                                <p:strVal val="#ppt_x-#ppt_w*1.125000"/>
                                              </p:val>
                                            </p:tav>
                                            <p:tav tm="100000">
                                              <p:val>
                                                <p:strVal val="#ppt_x"/>
                                              </p:val>
                                            </p:tav>
                                          </p:tavLst>
                                        </p:anim>
                                        <p:animEffect transition="in" filter="wipe(right)">
                                          <p:cBhvr>
                                            <p:cTn id="66" dur="500"/>
                                            <p:tgtEl>
                                              <p:spTgt spid="89"/>
                                            </p:tgtEl>
                                          </p:cBhvr>
                                        </p:animEffect>
                                      </p:childTnLst>
                                    </p:cTn>
                                  </p:par>
                                  <p:par>
                                    <p:cTn id="67" presetID="12" presetClass="entr" presetSubtype="8" fill="hold" grpId="0" nodeType="withEffect">
                                      <p:stCondLst>
                                        <p:cond delay="1100"/>
                                      </p:stCondLst>
                                      <p:childTnLst>
                                        <p:set>
                                          <p:cBhvr>
                                            <p:cTn id="68" dur="1" fill="hold">
                                              <p:stCondLst>
                                                <p:cond delay="0"/>
                                              </p:stCondLst>
                                            </p:cTn>
                                            <p:tgtEl>
                                              <p:spTgt spid="88"/>
                                            </p:tgtEl>
                                            <p:attrNameLst>
                                              <p:attrName>style.visibility</p:attrName>
                                            </p:attrNameLst>
                                          </p:cBhvr>
                                          <p:to>
                                            <p:strVal val="visible"/>
                                          </p:to>
                                        </p:set>
                                        <p:anim calcmode="lin" valueType="num">
                                          <p:cBhvr additive="base">
                                            <p:cTn id="69" dur="500"/>
                                            <p:tgtEl>
                                              <p:spTgt spid="88"/>
                                            </p:tgtEl>
                                            <p:attrNameLst>
                                              <p:attrName>ppt_x</p:attrName>
                                            </p:attrNameLst>
                                          </p:cBhvr>
                                          <p:tavLst>
                                            <p:tav tm="0">
                                              <p:val>
                                                <p:strVal val="#ppt_x-#ppt_w*1.125000"/>
                                              </p:val>
                                            </p:tav>
                                            <p:tav tm="100000">
                                              <p:val>
                                                <p:strVal val="#ppt_x"/>
                                              </p:val>
                                            </p:tav>
                                          </p:tavLst>
                                        </p:anim>
                                        <p:animEffect transition="in" filter="wipe(right)">
                                          <p:cBhvr>
                                            <p:cTn id="70" dur="500"/>
                                            <p:tgtEl>
                                              <p:spTgt spid="88"/>
                                            </p:tgtEl>
                                          </p:cBhvr>
                                        </p:animEffect>
                                      </p:childTnLst>
                                    </p:cTn>
                                  </p:par>
                                  <p:par>
                                    <p:cTn id="71" presetID="12" presetClass="entr" presetSubtype="8" fill="hold" nodeType="withEffect">
                                      <p:stCondLst>
                                        <p:cond delay="1400"/>
                                      </p:stCondLst>
                                      <p:childTnLst>
                                        <p:set>
                                          <p:cBhvr>
                                            <p:cTn id="72" dur="1" fill="hold">
                                              <p:stCondLst>
                                                <p:cond delay="0"/>
                                              </p:stCondLst>
                                            </p:cTn>
                                            <p:tgtEl>
                                              <p:spTgt spid="92"/>
                                            </p:tgtEl>
                                            <p:attrNameLst>
                                              <p:attrName>style.visibility</p:attrName>
                                            </p:attrNameLst>
                                          </p:cBhvr>
                                          <p:to>
                                            <p:strVal val="visible"/>
                                          </p:to>
                                        </p:set>
                                        <p:anim calcmode="lin" valueType="num">
                                          <p:cBhvr additive="base">
                                            <p:cTn id="73" dur="500"/>
                                            <p:tgtEl>
                                              <p:spTgt spid="92"/>
                                            </p:tgtEl>
                                            <p:attrNameLst>
                                              <p:attrName>ppt_x</p:attrName>
                                            </p:attrNameLst>
                                          </p:cBhvr>
                                          <p:tavLst>
                                            <p:tav tm="0">
                                              <p:val>
                                                <p:strVal val="#ppt_x-#ppt_w*1.125000"/>
                                              </p:val>
                                            </p:tav>
                                            <p:tav tm="100000">
                                              <p:val>
                                                <p:strVal val="#ppt_x"/>
                                              </p:val>
                                            </p:tav>
                                          </p:tavLst>
                                        </p:anim>
                                        <p:animEffect transition="in" filter="wipe(right)">
                                          <p:cBhvr>
                                            <p:cTn id="74" dur="500"/>
                                            <p:tgtEl>
                                              <p:spTgt spid="92"/>
                                            </p:tgtEl>
                                          </p:cBhvr>
                                        </p:animEffect>
                                      </p:childTnLst>
                                    </p:cTn>
                                  </p:par>
                                  <p:par>
                                    <p:cTn id="75" presetID="12" presetClass="entr" presetSubtype="8" fill="hold" grpId="0" nodeType="withEffect">
                                      <p:stCondLst>
                                        <p:cond delay="1400"/>
                                      </p:stCondLst>
                                      <p:childTnLst>
                                        <p:set>
                                          <p:cBhvr>
                                            <p:cTn id="76" dur="1" fill="hold">
                                              <p:stCondLst>
                                                <p:cond delay="0"/>
                                              </p:stCondLst>
                                            </p:cTn>
                                            <p:tgtEl>
                                              <p:spTgt spid="91"/>
                                            </p:tgtEl>
                                            <p:attrNameLst>
                                              <p:attrName>style.visibility</p:attrName>
                                            </p:attrNameLst>
                                          </p:cBhvr>
                                          <p:to>
                                            <p:strVal val="visible"/>
                                          </p:to>
                                        </p:set>
                                        <p:anim calcmode="lin" valueType="num">
                                          <p:cBhvr additive="base">
                                            <p:cTn id="77" dur="500"/>
                                            <p:tgtEl>
                                              <p:spTgt spid="91"/>
                                            </p:tgtEl>
                                            <p:attrNameLst>
                                              <p:attrName>ppt_x</p:attrName>
                                            </p:attrNameLst>
                                          </p:cBhvr>
                                          <p:tavLst>
                                            <p:tav tm="0">
                                              <p:val>
                                                <p:strVal val="#ppt_x-#ppt_w*1.125000"/>
                                              </p:val>
                                            </p:tav>
                                            <p:tav tm="100000">
                                              <p:val>
                                                <p:strVal val="#ppt_x"/>
                                              </p:val>
                                            </p:tav>
                                          </p:tavLst>
                                        </p:anim>
                                        <p:animEffect transition="in" filter="wipe(right)">
                                          <p:cBhvr>
                                            <p:cTn id="78" dur="500"/>
                                            <p:tgtEl>
                                              <p:spTgt spid="91"/>
                                            </p:tgtEl>
                                          </p:cBhvr>
                                        </p:animEffect>
                                      </p:childTnLst>
                                    </p:cTn>
                                  </p:par>
                                  <p:par>
                                    <p:cTn id="79" presetID="12" presetClass="entr" presetSubtype="8" fill="hold" nodeType="withEffect">
                                      <p:stCondLst>
                                        <p:cond delay="1700"/>
                                      </p:stCondLst>
                                      <p:childTnLst>
                                        <p:set>
                                          <p:cBhvr>
                                            <p:cTn id="80" dur="1" fill="hold">
                                              <p:stCondLst>
                                                <p:cond delay="0"/>
                                              </p:stCondLst>
                                            </p:cTn>
                                            <p:tgtEl>
                                              <p:spTgt spid="96"/>
                                            </p:tgtEl>
                                            <p:attrNameLst>
                                              <p:attrName>style.visibility</p:attrName>
                                            </p:attrNameLst>
                                          </p:cBhvr>
                                          <p:to>
                                            <p:strVal val="visible"/>
                                          </p:to>
                                        </p:set>
                                        <p:anim calcmode="lin" valueType="num">
                                          <p:cBhvr additive="base">
                                            <p:cTn id="81" dur="500"/>
                                            <p:tgtEl>
                                              <p:spTgt spid="96"/>
                                            </p:tgtEl>
                                            <p:attrNameLst>
                                              <p:attrName>ppt_x</p:attrName>
                                            </p:attrNameLst>
                                          </p:cBhvr>
                                          <p:tavLst>
                                            <p:tav tm="0">
                                              <p:val>
                                                <p:strVal val="#ppt_x-#ppt_w*1.125000"/>
                                              </p:val>
                                            </p:tav>
                                            <p:tav tm="100000">
                                              <p:val>
                                                <p:strVal val="#ppt_x"/>
                                              </p:val>
                                            </p:tav>
                                          </p:tavLst>
                                        </p:anim>
                                        <p:animEffect transition="in" filter="wipe(right)">
                                          <p:cBhvr>
                                            <p:cTn id="82" dur="500"/>
                                            <p:tgtEl>
                                              <p:spTgt spid="96"/>
                                            </p:tgtEl>
                                          </p:cBhvr>
                                        </p:animEffect>
                                      </p:childTnLst>
                                    </p:cTn>
                                  </p:par>
                                  <p:par>
                                    <p:cTn id="83" presetID="12" presetClass="entr" presetSubtype="8" fill="hold" grpId="0" nodeType="withEffect">
                                      <p:stCondLst>
                                        <p:cond delay="1700"/>
                                      </p:stCondLst>
                                      <p:childTnLst>
                                        <p:set>
                                          <p:cBhvr>
                                            <p:cTn id="84" dur="1" fill="hold">
                                              <p:stCondLst>
                                                <p:cond delay="0"/>
                                              </p:stCondLst>
                                            </p:cTn>
                                            <p:tgtEl>
                                              <p:spTgt spid="95"/>
                                            </p:tgtEl>
                                            <p:attrNameLst>
                                              <p:attrName>style.visibility</p:attrName>
                                            </p:attrNameLst>
                                          </p:cBhvr>
                                          <p:to>
                                            <p:strVal val="visible"/>
                                          </p:to>
                                        </p:set>
                                        <p:anim calcmode="lin" valueType="num">
                                          <p:cBhvr additive="base">
                                            <p:cTn id="85" dur="500"/>
                                            <p:tgtEl>
                                              <p:spTgt spid="95"/>
                                            </p:tgtEl>
                                            <p:attrNameLst>
                                              <p:attrName>ppt_x</p:attrName>
                                            </p:attrNameLst>
                                          </p:cBhvr>
                                          <p:tavLst>
                                            <p:tav tm="0">
                                              <p:val>
                                                <p:strVal val="#ppt_x-#ppt_w*1.125000"/>
                                              </p:val>
                                            </p:tav>
                                            <p:tav tm="100000">
                                              <p:val>
                                                <p:strVal val="#ppt_x"/>
                                              </p:val>
                                            </p:tav>
                                          </p:tavLst>
                                        </p:anim>
                                        <p:animEffect transition="in" filter="wipe(right)">
                                          <p:cBhvr>
                                            <p:cTn id="86" dur="500"/>
                                            <p:tgtEl>
                                              <p:spTgt spid="95"/>
                                            </p:tgtEl>
                                          </p:cBhvr>
                                        </p:animEffect>
                                      </p:childTnLst>
                                    </p:cTn>
                                  </p:par>
                                </p:childTnLst>
                              </p:cTn>
                            </p:par>
                            <p:par>
                              <p:cTn id="87" fill="hold">
                                <p:stCondLst>
                                  <p:cond delay="3500"/>
                                </p:stCondLst>
                                <p:childTnLst>
                                  <p:par>
                                    <p:cTn id="88" presetID="10" presetClass="entr" presetSubtype="0" fill="hold" grpId="0" nodeType="after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fade">
                                          <p:cBhvr>
                                            <p:cTn id="90" dur="2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9" grpId="0" animBg="1"/>
          <p:bldP spid="61" grpId="0"/>
          <p:bldP spid="66" grpId="0"/>
          <p:bldP spid="88" grpId="0"/>
          <p:bldP spid="91" grpId="0"/>
          <p:bldP spid="95" grpId="0"/>
          <p:bldP spid="9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pic>
        <p:nvPicPr>
          <p:cNvPr id="946589575" name="图片 1"/>
          <p:cNvPicPr>
            <a:picLocks noChangeAspect="1"/>
          </p:cNvPicPr>
          <p:nvPr>
            <p:custDataLst>
              <p:tags r:id="rId2"/>
            </p:custDataLst>
          </p:nvPr>
        </p:nvPicPr>
        <p:blipFill>
          <a:blip r:embed="rId4"/>
          <a:stretch>
            <a:fillRect/>
          </a:stretch>
        </p:blipFill>
        <p:spPr>
          <a:xfrm>
            <a:off x="717872" y="733981"/>
            <a:ext cx="7466979" cy="3800544"/>
          </a:xfrm>
          <a:prstGeom prst="rect">
            <a:avLst/>
          </a:prstGeom>
        </p:spPr>
      </p:pic>
      <p:sp>
        <p:nvSpPr>
          <p:cNvPr id="6" name="文本框 5"/>
          <p:cNvSpPr txBox="1"/>
          <p:nvPr/>
        </p:nvSpPr>
        <p:spPr>
          <a:xfrm>
            <a:off x="800735" y="4743450"/>
            <a:ext cx="8806180" cy="368300"/>
          </a:xfrm>
          <a:prstGeom prst="rect">
            <a:avLst/>
          </a:prstGeom>
          <a:noFill/>
        </p:spPr>
        <p:txBody>
          <a:bodyPr wrap="square" rtlCol="0">
            <a:spAutoFit/>
          </a:bodyPr>
          <a:lstStyle/>
          <a:p>
            <a:r>
              <a:rPr lang="zh-CN" altLang="en-US">
                <a:solidFill>
                  <a:srgbClr val="FF0000"/>
                </a:solidFill>
              </a:rPr>
              <a:t>结论：可见RF(随机森林)和Gboost(梯度推进)效果比较好。</a:t>
            </a:r>
          </a:p>
        </p:txBody>
      </p:sp>
    </p:spTree>
  </p:cSld>
  <p:clrMapOvr>
    <a:masterClrMapping/>
  </p:clrMapOvr>
  <p:transition spd="slow">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6754"/>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908957" y="206330"/>
            <a:ext cx="2227580" cy="706755"/>
          </a:xfrm>
          <a:prstGeom prst="rect">
            <a:avLst/>
          </a:prstGeom>
          <a:noFill/>
        </p:spPr>
        <p:txBody>
          <a:bodyPr wrap="none" rtlCol="0">
            <a:spAutoFit/>
          </a:bodyPr>
          <a:lstStyle/>
          <a:p>
            <a:pPr algn="l"/>
            <a:r>
              <a:rPr lang="zh-CN" altLang="en-US" sz="2000" spc="300" dirty="0">
                <a:latin typeface="方正兰亭细黑_GBK" pitchFamily="2" charset="-122"/>
                <a:ea typeface="方正兰亭细黑_GBK" pitchFamily="2" charset="-122"/>
                <a:sym typeface="+mn-ea"/>
              </a:rPr>
              <a:t>详细设计与实现</a:t>
            </a:r>
          </a:p>
          <a:p>
            <a:endParaRPr lang="zh-CN" altLang="en-US" sz="2000" spc="300" dirty="0">
              <a:latin typeface="方正兰亭细黑_GBK" pitchFamily="2" charset="-122"/>
              <a:ea typeface="方正兰亭细黑_GBK" pitchFamily="2" charset="-122"/>
            </a:endParaRPr>
          </a:p>
        </p:txBody>
      </p:sp>
      <p:sp>
        <p:nvSpPr>
          <p:cNvPr id="51" name="TextBox 50"/>
          <p:cNvSpPr txBox="1"/>
          <p:nvPr/>
        </p:nvSpPr>
        <p:spPr>
          <a:xfrm>
            <a:off x="914851" y="2829638"/>
            <a:ext cx="12496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n_estimators</a:t>
            </a:r>
          </a:p>
        </p:txBody>
      </p:sp>
      <p:sp>
        <p:nvSpPr>
          <p:cNvPr id="52" name="TextBox 51"/>
          <p:cNvSpPr txBox="1"/>
          <p:nvPr/>
        </p:nvSpPr>
        <p:spPr>
          <a:xfrm>
            <a:off x="1828655" y="3279575"/>
            <a:ext cx="9829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criterion</a:t>
            </a:r>
          </a:p>
        </p:txBody>
      </p:sp>
      <p:sp>
        <p:nvSpPr>
          <p:cNvPr id="53" name="TextBox 52"/>
          <p:cNvSpPr txBox="1"/>
          <p:nvPr/>
        </p:nvSpPr>
        <p:spPr>
          <a:xfrm>
            <a:off x="2945209" y="3506773"/>
            <a:ext cx="12496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max_features</a:t>
            </a:r>
          </a:p>
        </p:txBody>
      </p:sp>
      <p:sp>
        <p:nvSpPr>
          <p:cNvPr id="54" name="TextBox 53"/>
          <p:cNvSpPr txBox="1"/>
          <p:nvPr/>
        </p:nvSpPr>
        <p:spPr>
          <a:xfrm>
            <a:off x="7302729" y="2808832"/>
            <a:ext cx="12496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random_state</a:t>
            </a:r>
          </a:p>
        </p:txBody>
      </p:sp>
      <p:sp>
        <p:nvSpPr>
          <p:cNvPr id="55" name="TextBox 54"/>
          <p:cNvSpPr txBox="1"/>
          <p:nvPr/>
        </p:nvSpPr>
        <p:spPr>
          <a:xfrm>
            <a:off x="6993560" y="2291395"/>
            <a:ext cx="7162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n_jobs</a:t>
            </a:r>
          </a:p>
        </p:txBody>
      </p:sp>
      <p:sp>
        <p:nvSpPr>
          <p:cNvPr id="56" name="TextBox 55"/>
          <p:cNvSpPr txBox="1"/>
          <p:nvPr/>
        </p:nvSpPr>
        <p:spPr>
          <a:xfrm>
            <a:off x="6439476" y="1876530"/>
            <a:ext cx="9829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oob_score</a:t>
            </a:r>
          </a:p>
        </p:txBody>
      </p:sp>
      <p:sp>
        <p:nvSpPr>
          <p:cNvPr id="57" name="TextBox 56"/>
          <p:cNvSpPr txBox="1"/>
          <p:nvPr/>
        </p:nvSpPr>
        <p:spPr>
          <a:xfrm>
            <a:off x="5195642" y="1535123"/>
            <a:ext cx="9829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bootstrap</a:t>
            </a:r>
          </a:p>
        </p:txBody>
      </p:sp>
      <p:sp>
        <p:nvSpPr>
          <p:cNvPr id="58" name="TextBox 57"/>
          <p:cNvSpPr txBox="1"/>
          <p:nvPr/>
        </p:nvSpPr>
        <p:spPr>
          <a:xfrm>
            <a:off x="3068385" y="1806504"/>
            <a:ext cx="20497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min_impurity_decrease</a:t>
            </a:r>
          </a:p>
        </p:txBody>
      </p:sp>
      <p:sp>
        <p:nvSpPr>
          <p:cNvPr id="59" name="TextBox 58"/>
          <p:cNvSpPr txBox="1"/>
          <p:nvPr/>
        </p:nvSpPr>
        <p:spPr>
          <a:xfrm>
            <a:off x="2968809" y="2102068"/>
            <a:ext cx="17830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min_impurity_split</a:t>
            </a:r>
          </a:p>
        </p:txBody>
      </p:sp>
      <p:sp>
        <p:nvSpPr>
          <p:cNvPr id="60" name="TextBox 59"/>
          <p:cNvSpPr txBox="1"/>
          <p:nvPr/>
        </p:nvSpPr>
        <p:spPr>
          <a:xfrm>
            <a:off x="3034929" y="2379751"/>
            <a:ext cx="14274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max_leaf_nodes</a:t>
            </a:r>
          </a:p>
        </p:txBody>
      </p:sp>
      <p:sp>
        <p:nvSpPr>
          <p:cNvPr id="61" name="TextBox 60"/>
          <p:cNvSpPr txBox="1"/>
          <p:nvPr/>
        </p:nvSpPr>
        <p:spPr>
          <a:xfrm>
            <a:off x="4545581" y="2689848"/>
            <a:ext cx="16052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min_samples_leaf</a:t>
            </a:r>
          </a:p>
        </p:txBody>
      </p:sp>
      <p:sp>
        <p:nvSpPr>
          <p:cNvPr id="62" name="TextBox 61"/>
          <p:cNvSpPr txBox="1"/>
          <p:nvPr/>
        </p:nvSpPr>
        <p:spPr>
          <a:xfrm>
            <a:off x="4330976" y="2939187"/>
            <a:ext cx="16941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min_samples_split</a:t>
            </a:r>
          </a:p>
        </p:txBody>
      </p:sp>
      <p:sp>
        <p:nvSpPr>
          <p:cNvPr id="63" name="TextBox 62"/>
          <p:cNvSpPr txBox="1"/>
          <p:nvPr/>
        </p:nvSpPr>
        <p:spPr>
          <a:xfrm>
            <a:off x="4056763" y="3210079"/>
            <a:ext cx="9829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max_depth</a:t>
            </a:r>
          </a:p>
        </p:txBody>
      </p:sp>
      <p:sp>
        <p:nvSpPr>
          <p:cNvPr id="36" name="椭圆 35"/>
          <p:cNvSpPr/>
          <p:nvPr/>
        </p:nvSpPr>
        <p:spPr>
          <a:xfrm>
            <a:off x="518014" y="1186724"/>
            <a:ext cx="1984375" cy="145796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最优模型调参</a:t>
            </a:r>
            <a:r>
              <a:rPr lang="en-US" altLang="zh-CN" sz="2800" b="1" dirty="0">
                <a:solidFill>
                  <a:schemeClr val="bg1"/>
                </a:solidFill>
                <a:latin typeface="微软雅黑" panose="020B0503020204020204" pitchFamily="34" charset="-122"/>
                <a:ea typeface="微软雅黑" panose="020B0503020204020204" pitchFamily="34" charset="-122"/>
              </a:rPr>
              <a:t>  </a:t>
            </a:r>
            <a:r>
              <a:rPr lang="en-US" altLang="zh-CN" sz="1400" dirty="0">
                <a:solidFill>
                  <a:schemeClr val="bg1"/>
                </a:solidFill>
                <a:latin typeface="微软雅黑" panose="020B0503020204020204" pitchFamily="34" charset="-122"/>
                <a:ea typeface="微软雅黑" panose="020B0503020204020204" pitchFamily="34" charset="-122"/>
              </a:rPr>
              <a:t>RF(</a:t>
            </a:r>
            <a:r>
              <a:rPr lang="zh-CN" altLang="en-US" sz="1400" dirty="0">
                <a:solidFill>
                  <a:schemeClr val="bg1"/>
                </a:solidFill>
                <a:latin typeface="微软雅黑" panose="020B0503020204020204" pitchFamily="34" charset="-122"/>
                <a:ea typeface="微软雅黑" panose="020B0503020204020204" pitchFamily="34" charset="-122"/>
              </a:rPr>
              <a:t>随机森林</a:t>
            </a:r>
            <a:r>
              <a:rPr lang="en-US" altLang="zh-CN" sz="1400" dirty="0">
                <a:solidFill>
                  <a:schemeClr val="bg1"/>
                </a:solidFill>
                <a:latin typeface="微软雅黑" panose="020B0503020204020204" pitchFamily="34" charset="-122"/>
                <a:ea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rPr>
              <a:t>参数</a:t>
            </a:r>
          </a:p>
        </p:txBody>
      </p:sp>
      <p:sp>
        <p:nvSpPr>
          <p:cNvPr id="39" name="椭圆 38"/>
          <p:cNvSpPr/>
          <p:nvPr/>
        </p:nvSpPr>
        <p:spPr>
          <a:xfrm>
            <a:off x="6459787" y="2168432"/>
            <a:ext cx="525577" cy="525577"/>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85" name="组合 84"/>
          <p:cNvGrpSpPr/>
          <p:nvPr/>
        </p:nvGrpSpPr>
        <p:grpSpPr>
          <a:xfrm>
            <a:off x="2178857" y="2633250"/>
            <a:ext cx="518643" cy="518643"/>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2" name="椭圆 10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40" name="椭圆 39"/>
          <p:cNvSpPr>
            <a:spLocks noChangeAspect="1"/>
          </p:cNvSpPr>
          <p:nvPr/>
        </p:nvSpPr>
        <p:spPr>
          <a:xfrm>
            <a:off x="2711209" y="2990880"/>
            <a:ext cx="468000" cy="46800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椭圆 42"/>
          <p:cNvSpPr>
            <a:spLocks noChangeAspect="1"/>
          </p:cNvSpPr>
          <p:nvPr/>
        </p:nvSpPr>
        <p:spPr>
          <a:xfrm>
            <a:off x="5489132" y="1843851"/>
            <a:ext cx="396000" cy="39600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4" name="椭圆 43"/>
          <p:cNvSpPr>
            <a:spLocks noChangeAspect="1"/>
          </p:cNvSpPr>
          <p:nvPr/>
        </p:nvSpPr>
        <p:spPr>
          <a:xfrm>
            <a:off x="3766973" y="3023576"/>
            <a:ext cx="342000" cy="34200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7" name="椭圆 46"/>
          <p:cNvSpPr>
            <a:spLocks noChangeAspect="1"/>
          </p:cNvSpPr>
          <p:nvPr/>
        </p:nvSpPr>
        <p:spPr>
          <a:xfrm>
            <a:off x="4812177" y="2222749"/>
            <a:ext cx="277200" cy="277200"/>
          </a:xfrm>
          <a:prstGeom prst="ellipse">
            <a:avLst/>
          </a:prstGeom>
          <a:solidFill>
            <a:srgbClr val="1A3F6C"/>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8" name="椭圆 47"/>
          <p:cNvSpPr>
            <a:spLocks noChangeAspect="1"/>
          </p:cNvSpPr>
          <p:nvPr/>
        </p:nvSpPr>
        <p:spPr>
          <a:xfrm>
            <a:off x="4379237" y="2656988"/>
            <a:ext cx="216000" cy="216000"/>
          </a:xfrm>
          <a:prstGeom prst="ellipse">
            <a:avLst/>
          </a:prstGeom>
          <a:solidFill>
            <a:srgbClr val="1A3F6C"/>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117" name="组合 116"/>
          <p:cNvGrpSpPr/>
          <p:nvPr/>
        </p:nvGrpSpPr>
        <p:grpSpPr>
          <a:xfrm>
            <a:off x="6731883" y="2711190"/>
            <a:ext cx="583583" cy="583583"/>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9" name="椭圆 1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0" name="组合 119"/>
          <p:cNvGrpSpPr/>
          <p:nvPr/>
        </p:nvGrpSpPr>
        <p:grpSpPr>
          <a:xfrm>
            <a:off x="5977570" y="1844772"/>
            <a:ext cx="484598" cy="484598"/>
            <a:chOff x="304800" y="673100"/>
            <a:chExt cx="4000500" cy="4000500"/>
          </a:xfrm>
          <a:effectLst>
            <a:outerShdw blurRad="444500" dist="254000" dir="8100000" algn="tr" rotWithShape="0">
              <a:prstClr val="black">
                <a:alpha val="50000"/>
              </a:prstClr>
            </a:outerShdw>
          </a:effectLst>
        </p:grpSpPr>
        <p:sp>
          <p:nvSpPr>
            <p:cNvPr id="121" name="同心圆 1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22" name="椭圆 1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3" name="组合 122"/>
          <p:cNvGrpSpPr/>
          <p:nvPr/>
        </p:nvGrpSpPr>
        <p:grpSpPr>
          <a:xfrm>
            <a:off x="3270711" y="3080939"/>
            <a:ext cx="399491" cy="399491"/>
            <a:chOff x="304800" y="673100"/>
            <a:chExt cx="4000500" cy="4000500"/>
          </a:xfrm>
          <a:effectLst>
            <a:outerShdw blurRad="444500" dist="2540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25" name="椭圆 12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6" name="组合 125"/>
          <p:cNvGrpSpPr/>
          <p:nvPr/>
        </p:nvGrpSpPr>
        <p:grpSpPr>
          <a:xfrm>
            <a:off x="5121325" y="2008100"/>
            <a:ext cx="339856" cy="339856"/>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28" name="椭圆 1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9" name="组合 128"/>
          <p:cNvGrpSpPr/>
          <p:nvPr/>
        </p:nvGrpSpPr>
        <p:grpSpPr>
          <a:xfrm>
            <a:off x="4105103" y="2837099"/>
            <a:ext cx="274133" cy="274133"/>
            <a:chOff x="304800" y="673100"/>
            <a:chExt cx="4000500" cy="4000500"/>
          </a:xfrm>
          <a:effectLst>
            <a:outerShdw blurRad="127000" dist="127000" dir="8100000" algn="tr" rotWithShape="0">
              <a:prstClr val="black">
                <a:alpha val="4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32" name="组合 131"/>
          <p:cNvGrpSpPr/>
          <p:nvPr/>
        </p:nvGrpSpPr>
        <p:grpSpPr>
          <a:xfrm>
            <a:off x="4631253" y="2504031"/>
            <a:ext cx="226575" cy="226575"/>
            <a:chOff x="304800" y="673100"/>
            <a:chExt cx="4000500" cy="4000500"/>
          </a:xfrm>
          <a:effectLst>
            <a:outerShdw blurRad="127000" dist="127000" dir="8100000" algn="tr" rotWithShape="0">
              <a:prstClr val="black">
                <a:alpha val="4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36" name="TextBox 135"/>
          <p:cNvSpPr txBox="1"/>
          <p:nvPr/>
        </p:nvSpPr>
        <p:spPr>
          <a:xfrm>
            <a:off x="10609990" y="6382589"/>
            <a:ext cx="877163" cy="369332"/>
          </a:xfrm>
          <a:prstGeom prst="rect">
            <a:avLst/>
          </a:prstGeom>
          <a:noFill/>
        </p:spPr>
        <p:txBody>
          <a:bodyPr wrap="none" rtlCol="0">
            <a:spAutoFit/>
          </a:bodyPr>
          <a:lstStyle/>
          <a:p>
            <a:r>
              <a:rPr lang="zh-CN" altLang="en-US" dirty="0"/>
              <a:t>延时符</a:t>
            </a:r>
          </a:p>
        </p:txBody>
      </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500"/>
                            </p:stCondLst>
                            <p:childTnLst>
                              <p:par>
                                <p:cTn id="18" presetID="1" presetClass="entr" presetSubtype="0" fill="hold" nodeType="afterEffect">
                                  <p:stCondLst>
                                    <p:cond delay="0"/>
                                  </p:stCondLst>
                                  <p:childTnLst>
                                    <p:set>
                                      <p:cBhvr>
                                        <p:cTn id="19" dur="1" fill="hold">
                                          <p:stCondLst>
                                            <p:cond delay="0"/>
                                          </p:stCondLst>
                                        </p:cTn>
                                        <p:tgtEl>
                                          <p:spTgt spid="132"/>
                                        </p:tgtEl>
                                        <p:attrNameLst>
                                          <p:attrName>style.visibility</p:attrName>
                                        </p:attrNameLst>
                                      </p:cBhvr>
                                      <p:to>
                                        <p:strVal val="visible"/>
                                      </p:to>
                                    </p:set>
                                  </p:childTnLst>
                                </p:cTn>
                              </p:par>
                              <p:par>
                                <p:cTn id="20" presetID="53" presetClass="entr" presetSubtype="16" fill="hold" nodeType="withEffect">
                                  <p:stCondLst>
                                    <p:cond delay="0"/>
                                  </p:stCondLst>
                                  <p:childTnLst>
                                    <p:set>
                                      <p:cBhvr>
                                        <p:cTn id="21" dur="1" fill="hold">
                                          <p:stCondLst>
                                            <p:cond delay="0"/>
                                          </p:stCondLst>
                                        </p:cTn>
                                        <p:tgtEl>
                                          <p:spTgt spid="132"/>
                                        </p:tgtEl>
                                        <p:attrNameLst>
                                          <p:attrName>style.visibility</p:attrName>
                                        </p:attrNameLst>
                                      </p:cBhvr>
                                      <p:to>
                                        <p:strVal val="visible"/>
                                      </p:to>
                                    </p:set>
                                    <p:anim calcmode="lin" valueType="num">
                                      <p:cBhvr>
                                        <p:cTn id="22" dur="1000" fill="hold"/>
                                        <p:tgtEl>
                                          <p:spTgt spid="132"/>
                                        </p:tgtEl>
                                        <p:attrNameLst>
                                          <p:attrName>ppt_w</p:attrName>
                                        </p:attrNameLst>
                                      </p:cBhvr>
                                      <p:tavLst>
                                        <p:tav tm="0">
                                          <p:val>
                                            <p:fltVal val="0"/>
                                          </p:val>
                                        </p:tav>
                                        <p:tav tm="100000">
                                          <p:val>
                                            <p:strVal val="#ppt_w"/>
                                          </p:val>
                                        </p:tav>
                                      </p:tavLst>
                                    </p:anim>
                                    <p:anim calcmode="lin" valueType="num">
                                      <p:cBhvr>
                                        <p:cTn id="23" dur="1000" fill="hold"/>
                                        <p:tgtEl>
                                          <p:spTgt spid="132"/>
                                        </p:tgtEl>
                                        <p:attrNameLst>
                                          <p:attrName>ppt_h</p:attrName>
                                        </p:attrNameLst>
                                      </p:cBhvr>
                                      <p:tavLst>
                                        <p:tav tm="0">
                                          <p:val>
                                            <p:fltVal val="0"/>
                                          </p:val>
                                        </p:tav>
                                        <p:tav tm="100000">
                                          <p:val>
                                            <p:strVal val="#ppt_h"/>
                                          </p:val>
                                        </p:tav>
                                      </p:tavLst>
                                    </p:anim>
                                    <p:animEffect transition="in" filter="fade">
                                      <p:cBhvr>
                                        <p:cTn id="24" dur="1000"/>
                                        <p:tgtEl>
                                          <p:spTgt spid="132"/>
                                        </p:tgtEl>
                                      </p:cBhvr>
                                    </p:animEffect>
                                  </p:childTnLst>
                                </p:cTn>
                              </p:par>
                              <p:par>
                                <p:cTn id="25" presetID="42" presetClass="path" presetSubtype="0" accel="50000" decel="50000" fill="hold" nodeType="withEffect">
                                  <p:stCondLst>
                                    <p:cond delay="0"/>
                                  </p:stCondLst>
                                  <p:childTnLst>
                                    <p:animMotion origin="layout" path="M 2.77778E-6 1.97531E-6 L 0.55781 1.97531E-6 " pathEditMode="relative" rAng="0" ptsTypes="AA">
                                      <p:cBhvr>
                                        <p:cTn id="26" dur="1000" spd="-100000" fill="hold"/>
                                        <p:tgtEl>
                                          <p:spTgt spid="132"/>
                                        </p:tgtEl>
                                        <p:attrNameLst>
                                          <p:attrName>ppt_x</p:attrName>
                                          <p:attrName>ppt_y</p:attrName>
                                        </p:attrNameLst>
                                      </p:cBhvr>
                                      <p:rCtr x="27882" y="0"/>
                                    </p:animMotion>
                                  </p:childTnLst>
                                </p:cTn>
                              </p:par>
                              <p:par>
                                <p:cTn id="27" presetID="1" presetClass="entr" presetSubtype="0"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42" presetClass="path" presetSubtype="0" accel="50000" decel="50000" fill="hold" grpId="2" nodeType="withEffect">
                                  <p:stCondLst>
                                    <p:cond delay="0"/>
                                  </p:stCondLst>
                                  <p:childTnLst>
                                    <p:animMotion origin="layout" path="M -2.77778E-7 1.23457E-6 L -0.56719 0.00278 " pathEditMode="relative" rAng="0" ptsTypes="AA">
                                      <p:cBhvr>
                                        <p:cTn id="30" dur="1000" spd="-100000" fill="hold"/>
                                        <p:tgtEl>
                                          <p:spTgt spid="48"/>
                                        </p:tgtEl>
                                        <p:attrNameLst>
                                          <p:attrName>ppt_x</p:attrName>
                                          <p:attrName>ppt_y</p:attrName>
                                        </p:attrNameLst>
                                      </p:cBhvr>
                                      <p:rCtr x="-28368" y="123"/>
                                    </p:animMotion>
                                  </p:childTnLst>
                                </p:cTn>
                              </p:par>
                              <p:par>
                                <p:cTn id="31" presetID="53" presetClass="entr" presetSubtype="16" fill="hold" grpId="1"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1000" fill="hold"/>
                                        <p:tgtEl>
                                          <p:spTgt spid="48"/>
                                        </p:tgtEl>
                                        <p:attrNameLst>
                                          <p:attrName>ppt_w</p:attrName>
                                        </p:attrNameLst>
                                      </p:cBhvr>
                                      <p:tavLst>
                                        <p:tav tm="0">
                                          <p:val>
                                            <p:fltVal val="0"/>
                                          </p:val>
                                        </p:tav>
                                        <p:tav tm="100000">
                                          <p:val>
                                            <p:strVal val="#ppt_w"/>
                                          </p:val>
                                        </p:tav>
                                      </p:tavLst>
                                    </p:anim>
                                    <p:anim calcmode="lin" valueType="num">
                                      <p:cBhvr>
                                        <p:cTn id="34" dur="1000" fill="hold"/>
                                        <p:tgtEl>
                                          <p:spTgt spid="48"/>
                                        </p:tgtEl>
                                        <p:attrNameLst>
                                          <p:attrName>ppt_h</p:attrName>
                                        </p:attrNameLst>
                                      </p:cBhvr>
                                      <p:tavLst>
                                        <p:tav tm="0">
                                          <p:val>
                                            <p:fltVal val="0"/>
                                          </p:val>
                                        </p:tav>
                                        <p:tav tm="100000">
                                          <p:val>
                                            <p:strVal val="#ppt_h"/>
                                          </p:val>
                                        </p:tav>
                                      </p:tavLst>
                                    </p:anim>
                                    <p:animEffect transition="in" filter="fade">
                                      <p:cBhvr>
                                        <p:cTn id="35" dur="1000"/>
                                        <p:tgtEl>
                                          <p:spTgt spid="48"/>
                                        </p:tgtEl>
                                      </p:cBhvr>
                                    </p:animEffect>
                                  </p:childTnLst>
                                </p:cTn>
                              </p:par>
                              <p:par>
                                <p:cTn id="36" presetID="1" presetClass="entr" presetSubtype="0" fill="hold" grpId="0" nodeType="withEffect">
                                  <p:stCondLst>
                                    <p:cond delay="300"/>
                                  </p:stCondLst>
                                  <p:childTnLst>
                                    <p:set>
                                      <p:cBhvr>
                                        <p:cTn id="37" dur="1" fill="hold">
                                          <p:stCondLst>
                                            <p:cond delay="0"/>
                                          </p:stCondLst>
                                        </p:cTn>
                                        <p:tgtEl>
                                          <p:spTgt spid="47"/>
                                        </p:tgtEl>
                                        <p:attrNameLst>
                                          <p:attrName>style.visibility</p:attrName>
                                        </p:attrNameLst>
                                      </p:cBhvr>
                                      <p:to>
                                        <p:strVal val="visible"/>
                                      </p:to>
                                    </p:set>
                                  </p:childTnLst>
                                </p:cTn>
                              </p:par>
                              <p:par>
                                <p:cTn id="38" presetID="42" presetClass="path" presetSubtype="0" accel="50000" decel="50000" fill="hold" grpId="2" nodeType="withEffect">
                                  <p:stCondLst>
                                    <p:cond delay="300"/>
                                  </p:stCondLst>
                                  <p:childTnLst>
                                    <p:animMotion origin="layout" path="M -8.33333E-7 -8.64198E-7 L 0.225 0.76111 " pathEditMode="relative" rAng="0" ptsTypes="AA">
                                      <p:cBhvr>
                                        <p:cTn id="39" dur="1000" spd="-100000" fill="hold"/>
                                        <p:tgtEl>
                                          <p:spTgt spid="47"/>
                                        </p:tgtEl>
                                        <p:attrNameLst>
                                          <p:attrName>ppt_x</p:attrName>
                                          <p:attrName>ppt_y</p:attrName>
                                        </p:attrNameLst>
                                      </p:cBhvr>
                                      <p:rCtr x="11250" y="38056"/>
                                    </p:animMotion>
                                  </p:childTnLst>
                                </p:cTn>
                              </p:par>
                              <p:par>
                                <p:cTn id="40" presetID="53" presetClass="entr" presetSubtype="16" fill="hold" grpId="1" nodeType="withEffect">
                                  <p:stCondLst>
                                    <p:cond delay="300"/>
                                  </p:stCondLst>
                                  <p:childTnLst>
                                    <p:set>
                                      <p:cBhvr>
                                        <p:cTn id="41" dur="1" fill="hold">
                                          <p:stCondLst>
                                            <p:cond delay="0"/>
                                          </p:stCondLst>
                                        </p:cTn>
                                        <p:tgtEl>
                                          <p:spTgt spid="47"/>
                                        </p:tgtEl>
                                        <p:attrNameLst>
                                          <p:attrName>style.visibility</p:attrName>
                                        </p:attrNameLst>
                                      </p:cBhvr>
                                      <p:to>
                                        <p:strVal val="visible"/>
                                      </p:to>
                                    </p:set>
                                    <p:anim calcmode="lin" valueType="num">
                                      <p:cBhvr>
                                        <p:cTn id="42" dur="1000" fill="hold"/>
                                        <p:tgtEl>
                                          <p:spTgt spid="47"/>
                                        </p:tgtEl>
                                        <p:attrNameLst>
                                          <p:attrName>ppt_w</p:attrName>
                                        </p:attrNameLst>
                                      </p:cBhvr>
                                      <p:tavLst>
                                        <p:tav tm="0">
                                          <p:val>
                                            <p:fltVal val="0"/>
                                          </p:val>
                                        </p:tav>
                                        <p:tav tm="100000">
                                          <p:val>
                                            <p:strVal val="#ppt_w"/>
                                          </p:val>
                                        </p:tav>
                                      </p:tavLst>
                                    </p:anim>
                                    <p:anim calcmode="lin" valueType="num">
                                      <p:cBhvr>
                                        <p:cTn id="43" dur="1000" fill="hold"/>
                                        <p:tgtEl>
                                          <p:spTgt spid="47"/>
                                        </p:tgtEl>
                                        <p:attrNameLst>
                                          <p:attrName>ppt_h</p:attrName>
                                        </p:attrNameLst>
                                      </p:cBhvr>
                                      <p:tavLst>
                                        <p:tav tm="0">
                                          <p:val>
                                            <p:fltVal val="0"/>
                                          </p:val>
                                        </p:tav>
                                        <p:tav tm="100000">
                                          <p:val>
                                            <p:strVal val="#ppt_h"/>
                                          </p:val>
                                        </p:tav>
                                      </p:tavLst>
                                    </p:anim>
                                    <p:animEffect transition="in" filter="fade">
                                      <p:cBhvr>
                                        <p:cTn id="44" dur="1000"/>
                                        <p:tgtEl>
                                          <p:spTgt spid="47"/>
                                        </p:tgtEl>
                                      </p:cBhvr>
                                    </p:animEffect>
                                  </p:childTnLst>
                                </p:cTn>
                              </p:par>
                              <p:par>
                                <p:cTn id="45" presetID="1" presetClass="entr" presetSubtype="0" fill="hold" nodeType="withEffect">
                                  <p:stCondLst>
                                    <p:cond delay="300"/>
                                  </p:stCondLst>
                                  <p:childTnLst>
                                    <p:set>
                                      <p:cBhvr>
                                        <p:cTn id="46" dur="1" fill="hold">
                                          <p:stCondLst>
                                            <p:cond delay="0"/>
                                          </p:stCondLst>
                                        </p:cTn>
                                        <p:tgtEl>
                                          <p:spTgt spid="129"/>
                                        </p:tgtEl>
                                        <p:attrNameLst>
                                          <p:attrName>style.visibility</p:attrName>
                                        </p:attrNameLst>
                                      </p:cBhvr>
                                      <p:to>
                                        <p:strVal val="visible"/>
                                      </p:to>
                                    </p:set>
                                  </p:childTnLst>
                                </p:cTn>
                              </p:par>
                              <p:par>
                                <p:cTn id="47" presetID="42" presetClass="path" presetSubtype="0" accel="50000" decel="50000" fill="hold" nodeType="withEffect">
                                  <p:stCondLst>
                                    <p:cond delay="300"/>
                                  </p:stCondLst>
                                  <p:childTnLst>
                                    <p:animMotion origin="layout" path="M -5.55556E-7 -8.64198E-7 L -0.25 -0.67778 " pathEditMode="relative" rAng="0" ptsTypes="AA">
                                      <p:cBhvr>
                                        <p:cTn id="48" dur="1000" spd="-100000" fill="hold"/>
                                        <p:tgtEl>
                                          <p:spTgt spid="129"/>
                                        </p:tgtEl>
                                        <p:attrNameLst>
                                          <p:attrName>ppt_x</p:attrName>
                                          <p:attrName>ppt_y</p:attrName>
                                        </p:attrNameLst>
                                      </p:cBhvr>
                                      <p:rCtr x="-12500" y="-33889"/>
                                    </p:animMotion>
                                  </p:childTnLst>
                                </p:cTn>
                              </p:par>
                              <p:par>
                                <p:cTn id="49" presetID="53" presetClass="entr" presetSubtype="16" fill="hold" nodeType="withEffect">
                                  <p:stCondLst>
                                    <p:cond delay="300"/>
                                  </p:stCondLst>
                                  <p:childTnLst>
                                    <p:set>
                                      <p:cBhvr>
                                        <p:cTn id="50" dur="1" fill="hold">
                                          <p:stCondLst>
                                            <p:cond delay="0"/>
                                          </p:stCondLst>
                                        </p:cTn>
                                        <p:tgtEl>
                                          <p:spTgt spid="129"/>
                                        </p:tgtEl>
                                        <p:attrNameLst>
                                          <p:attrName>style.visibility</p:attrName>
                                        </p:attrNameLst>
                                      </p:cBhvr>
                                      <p:to>
                                        <p:strVal val="visible"/>
                                      </p:to>
                                    </p:set>
                                    <p:anim calcmode="lin" valueType="num">
                                      <p:cBhvr>
                                        <p:cTn id="51" dur="1000" fill="hold"/>
                                        <p:tgtEl>
                                          <p:spTgt spid="129"/>
                                        </p:tgtEl>
                                        <p:attrNameLst>
                                          <p:attrName>ppt_w</p:attrName>
                                        </p:attrNameLst>
                                      </p:cBhvr>
                                      <p:tavLst>
                                        <p:tav tm="0">
                                          <p:val>
                                            <p:fltVal val="0"/>
                                          </p:val>
                                        </p:tav>
                                        <p:tav tm="100000">
                                          <p:val>
                                            <p:strVal val="#ppt_w"/>
                                          </p:val>
                                        </p:tav>
                                      </p:tavLst>
                                    </p:anim>
                                    <p:anim calcmode="lin" valueType="num">
                                      <p:cBhvr>
                                        <p:cTn id="52" dur="1000" fill="hold"/>
                                        <p:tgtEl>
                                          <p:spTgt spid="129"/>
                                        </p:tgtEl>
                                        <p:attrNameLst>
                                          <p:attrName>ppt_h</p:attrName>
                                        </p:attrNameLst>
                                      </p:cBhvr>
                                      <p:tavLst>
                                        <p:tav tm="0">
                                          <p:val>
                                            <p:fltVal val="0"/>
                                          </p:val>
                                        </p:tav>
                                        <p:tav tm="100000">
                                          <p:val>
                                            <p:strVal val="#ppt_h"/>
                                          </p:val>
                                        </p:tav>
                                      </p:tavLst>
                                    </p:anim>
                                    <p:animEffect transition="in" filter="fade">
                                      <p:cBhvr>
                                        <p:cTn id="53" dur="1000"/>
                                        <p:tgtEl>
                                          <p:spTgt spid="129"/>
                                        </p:tgtEl>
                                      </p:cBhvr>
                                    </p:animEffect>
                                  </p:childTnLst>
                                </p:cTn>
                              </p:par>
                              <p:par>
                                <p:cTn id="54" presetID="1" presetClass="entr" presetSubtype="0" fill="hold" grpId="0" nodeType="withEffect">
                                  <p:stCondLst>
                                    <p:cond delay="600"/>
                                  </p:stCondLst>
                                  <p:childTnLst>
                                    <p:set>
                                      <p:cBhvr>
                                        <p:cTn id="55" dur="1" fill="hold">
                                          <p:stCondLst>
                                            <p:cond delay="0"/>
                                          </p:stCondLst>
                                        </p:cTn>
                                        <p:tgtEl>
                                          <p:spTgt spid="44"/>
                                        </p:tgtEl>
                                        <p:attrNameLst>
                                          <p:attrName>style.visibility</p:attrName>
                                        </p:attrNameLst>
                                      </p:cBhvr>
                                      <p:to>
                                        <p:strVal val="visible"/>
                                      </p:to>
                                    </p:set>
                                  </p:childTnLst>
                                </p:cTn>
                              </p:par>
                              <p:par>
                                <p:cTn id="56" presetID="42" presetClass="path" presetSubtype="0" accel="50000" decel="50000" fill="hold" grpId="2" nodeType="withEffect">
                                  <p:stCondLst>
                                    <p:cond delay="600"/>
                                  </p:stCondLst>
                                  <p:childTnLst>
                                    <p:animMotion origin="layout" path="M 0 -2.09877E-6 L -0.00937 0.58056 " pathEditMode="relative" rAng="0" ptsTypes="AA">
                                      <p:cBhvr>
                                        <p:cTn id="57" dur="1000" spd="-100000" fill="hold"/>
                                        <p:tgtEl>
                                          <p:spTgt spid="44"/>
                                        </p:tgtEl>
                                        <p:attrNameLst>
                                          <p:attrName>ppt_x</p:attrName>
                                          <p:attrName>ppt_y</p:attrName>
                                        </p:attrNameLst>
                                      </p:cBhvr>
                                      <p:rCtr x="-469" y="29012"/>
                                    </p:animMotion>
                                  </p:childTnLst>
                                </p:cTn>
                              </p:par>
                              <p:par>
                                <p:cTn id="58" presetID="53" presetClass="entr" presetSubtype="16" fill="hold" grpId="1" nodeType="withEffect">
                                  <p:stCondLst>
                                    <p:cond delay="600"/>
                                  </p:stCondLst>
                                  <p:childTnLst>
                                    <p:set>
                                      <p:cBhvr>
                                        <p:cTn id="59" dur="1" fill="hold">
                                          <p:stCondLst>
                                            <p:cond delay="0"/>
                                          </p:stCondLst>
                                        </p:cTn>
                                        <p:tgtEl>
                                          <p:spTgt spid="44"/>
                                        </p:tgtEl>
                                        <p:attrNameLst>
                                          <p:attrName>style.visibility</p:attrName>
                                        </p:attrNameLst>
                                      </p:cBhvr>
                                      <p:to>
                                        <p:strVal val="visible"/>
                                      </p:to>
                                    </p:set>
                                    <p:anim calcmode="lin" valueType="num">
                                      <p:cBhvr>
                                        <p:cTn id="60" dur="1000" fill="hold"/>
                                        <p:tgtEl>
                                          <p:spTgt spid="44"/>
                                        </p:tgtEl>
                                        <p:attrNameLst>
                                          <p:attrName>ppt_w</p:attrName>
                                        </p:attrNameLst>
                                      </p:cBhvr>
                                      <p:tavLst>
                                        <p:tav tm="0">
                                          <p:val>
                                            <p:fltVal val="0"/>
                                          </p:val>
                                        </p:tav>
                                        <p:tav tm="100000">
                                          <p:val>
                                            <p:strVal val="#ppt_w"/>
                                          </p:val>
                                        </p:tav>
                                      </p:tavLst>
                                    </p:anim>
                                    <p:anim calcmode="lin" valueType="num">
                                      <p:cBhvr>
                                        <p:cTn id="61" dur="1000" fill="hold"/>
                                        <p:tgtEl>
                                          <p:spTgt spid="44"/>
                                        </p:tgtEl>
                                        <p:attrNameLst>
                                          <p:attrName>ppt_h</p:attrName>
                                        </p:attrNameLst>
                                      </p:cBhvr>
                                      <p:tavLst>
                                        <p:tav tm="0">
                                          <p:val>
                                            <p:fltVal val="0"/>
                                          </p:val>
                                        </p:tav>
                                        <p:tav tm="100000">
                                          <p:val>
                                            <p:strVal val="#ppt_h"/>
                                          </p:val>
                                        </p:tav>
                                      </p:tavLst>
                                    </p:anim>
                                    <p:animEffect transition="in" filter="fade">
                                      <p:cBhvr>
                                        <p:cTn id="62" dur="1000"/>
                                        <p:tgtEl>
                                          <p:spTgt spid="44"/>
                                        </p:tgtEl>
                                      </p:cBhvr>
                                    </p:animEffect>
                                  </p:childTnLst>
                                </p:cTn>
                              </p:par>
                              <p:par>
                                <p:cTn id="63" presetID="1" presetClass="entr" presetSubtype="0" fill="hold" nodeType="withEffect">
                                  <p:stCondLst>
                                    <p:cond delay="600"/>
                                  </p:stCondLst>
                                  <p:childTnLst>
                                    <p:set>
                                      <p:cBhvr>
                                        <p:cTn id="64" dur="1" fill="hold">
                                          <p:stCondLst>
                                            <p:cond delay="0"/>
                                          </p:stCondLst>
                                        </p:cTn>
                                        <p:tgtEl>
                                          <p:spTgt spid="126"/>
                                        </p:tgtEl>
                                        <p:attrNameLst>
                                          <p:attrName>style.visibility</p:attrName>
                                        </p:attrNameLst>
                                      </p:cBhvr>
                                      <p:to>
                                        <p:strVal val="visible"/>
                                      </p:to>
                                    </p:set>
                                  </p:childTnLst>
                                </p:cTn>
                              </p:par>
                              <p:par>
                                <p:cTn id="65" presetID="53" presetClass="entr" presetSubtype="16" fill="hold" nodeType="withEffect">
                                  <p:stCondLst>
                                    <p:cond delay="600"/>
                                  </p:stCondLst>
                                  <p:childTnLst>
                                    <p:set>
                                      <p:cBhvr>
                                        <p:cTn id="66" dur="1" fill="hold">
                                          <p:stCondLst>
                                            <p:cond delay="0"/>
                                          </p:stCondLst>
                                        </p:cTn>
                                        <p:tgtEl>
                                          <p:spTgt spid="126"/>
                                        </p:tgtEl>
                                        <p:attrNameLst>
                                          <p:attrName>style.visibility</p:attrName>
                                        </p:attrNameLst>
                                      </p:cBhvr>
                                      <p:to>
                                        <p:strVal val="visible"/>
                                      </p:to>
                                    </p:set>
                                    <p:anim calcmode="lin" valueType="num">
                                      <p:cBhvr>
                                        <p:cTn id="67" dur="1000" fill="hold"/>
                                        <p:tgtEl>
                                          <p:spTgt spid="126"/>
                                        </p:tgtEl>
                                        <p:attrNameLst>
                                          <p:attrName>ppt_w</p:attrName>
                                        </p:attrNameLst>
                                      </p:cBhvr>
                                      <p:tavLst>
                                        <p:tav tm="0">
                                          <p:val>
                                            <p:fltVal val="0"/>
                                          </p:val>
                                        </p:tav>
                                        <p:tav tm="100000">
                                          <p:val>
                                            <p:strVal val="#ppt_w"/>
                                          </p:val>
                                        </p:tav>
                                      </p:tavLst>
                                    </p:anim>
                                    <p:anim calcmode="lin" valueType="num">
                                      <p:cBhvr>
                                        <p:cTn id="68" dur="1000" fill="hold"/>
                                        <p:tgtEl>
                                          <p:spTgt spid="126"/>
                                        </p:tgtEl>
                                        <p:attrNameLst>
                                          <p:attrName>ppt_h</p:attrName>
                                        </p:attrNameLst>
                                      </p:cBhvr>
                                      <p:tavLst>
                                        <p:tav tm="0">
                                          <p:val>
                                            <p:fltVal val="0"/>
                                          </p:val>
                                        </p:tav>
                                        <p:tav tm="100000">
                                          <p:val>
                                            <p:strVal val="#ppt_h"/>
                                          </p:val>
                                        </p:tav>
                                      </p:tavLst>
                                    </p:anim>
                                    <p:animEffect transition="in" filter="fade">
                                      <p:cBhvr>
                                        <p:cTn id="69" dur="1000"/>
                                        <p:tgtEl>
                                          <p:spTgt spid="126"/>
                                        </p:tgtEl>
                                      </p:cBhvr>
                                    </p:animEffect>
                                  </p:childTnLst>
                                </p:cTn>
                              </p:par>
                              <p:par>
                                <p:cTn id="70" presetID="42" presetClass="path" presetSubtype="0" accel="50000" decel="50000" fill="hold" nodeType="withEffect">
                                  <p:stCondLst>
                                    <p:cond delay="600"/>
                                  </p:stCondLst>
                                  <p:childTnLst>
                                    <p:animMotion origin="layout" path="M -2.77778E-6 3.82716E-6 L 0.00157 -0.53056 " pathEditMode="relative" rAng="0" ptsTypes="AA">
                                      <p:cBhvr>
                                        <p:cTn id="71" dur="1000" spd="-100000" fill="hold"/>
                                        <p:tgtEl>
                                          <p:spTgt spid="126"/>
                                        </p:tgtEl>
                                        <p:attrNameLst>
                                          <p:attrName>ppt_x</p:attrName>
                                          <p:attrName>ppt_y</p:attrName>
                                        </p:attrNameLst>
                                      </p:cBhvr>
                                      <p:rCtr x="69" y="-26543"/>
                                    </p:animMotion>
                                  </p:childTnLst>
                                </p:cTn>
                              </p:par>
                              <p:par>
                                <p:cTn id="72" presetID="1" presetClass="entr" presetSubtype="0" fill="hold" nodeType="withEffect">
                                  <p:stCondLst>
                                    <p:cond delay="900"/>
                                  </p:stCondLst>
                                  <p:childTnLst>
                                    <p:set>
                                      <p:cBhvr>
                                        <p:cTn id="73" dur="1" fill="hold">
                                          <p:stCondLst>
                                            <p:cond delay="0"/>
                                          </p:stCondLst>
                                        </p:cTn>
                                        <p:tgtEl>
                                          <p:spTgt spid="123"/>
                                        </p:tgtEl>
                                        <p:attrNameLst>
                                          <p:attrName>style.visibility</p:attrName>
                                        </p:attrNameLst>
                                      </p:cBhvr>
                                      <p:to>
                                        <p:strVal val="visible"/>
                                      </p:to>
                                    </p:set>
                                  </p:childTnLst>
                                </p:cTn>
                              </p:par>
                              <p:par>
                                <p:cTn id="74" presetID="42" presetClass="path" presetSubtype="0" accel="50000" decel="50000" fill="hold" nodeType="withEffect">
                                  <p:stCondLst>
                                    <p:cond delay="900"/>
                                  </p:stCondLst>
                                  <p:childTnLst>
                                    <p:animMotion origin="layout" path="M 4.44444E-6 2.59259E-6 L -0.29844 0.54166 " pathEditMode="relative" rAng="0" ptsTypes="AA">
                                      <p:cBhvr>
                                        <p:cTn id="75" dur="1000" spd="-100000" fill="hold"/>
                                        <p:tgtEl>
                                          <p:spTgt spid="123"/>
                                        </p:tgtEl>
                                        <p:attrNameLst>
                                          <p:attrName>ppt_x</p:attrName>
                                          <p:attrName>ppt_y</p:attrName>
                                        </p:attrNameLst>
                                      </p:cBhvr>
                                      <p:rCtr x="-14931" y="27068"/>
                                    </p:animMotion>
                                  </p:childTnLst>
                                </p:cTn>
                              </p:par>
                              <p:par>
                                <p:cTn id="76" presetID="53" presetClass="entr" presetSubtype="16" fill="hold" nodeType="withEffect">
                                  <p:stCondLst>
                                    <p:cond delay="900"/>
                                  </p:stCondLst>
                                  <p:childTnLst>
                                    <p:set>
                                      <p:cBhvr>
                                        <p:cTn id="77" dur="1" fill="hold">
                                          <p:stCondLst>
                                            <p:cond delay="0"/>
                                          </p:stCondLst>
                                        </p:cTn>
                                        <p:tgtEl>
                                          <p:spTgt spid="123"/>
                                        </p:tgtEl>
                                        <p:attrNameLst>
                                          <p:attrName>style.visibility</p:attrName>
                                        </p:attrNameLst>
                                      </p:cBhvr>
                                      <p:to>
                                        <p:strVal val="visible"/>
                                      </p:to>
                                    </p:set>
                                    <p:anim calcmode="lin" valueType="num">
                                      <p:cBhvr>
                                        <p:cTn id="78" dur="1000" fill="hold"/>
                                        <p:tgtEl>
                                          <p:spTgt spid="123"/>
                                        </p:tgtEl>
                                        <p:attrNameLst>
                                          <p:attrName>ppt_w</p:attrName>
                                        </p:attrNameLst>
                                      </p:cBhvr>
                                      <p:tavLst>
                                        <p:tav tm="0">
                                          <p:val>
                                            <p:fltVal val="0"/>
                                          </p:val>
                                        </p:tav>
                                        <p:tav tm="100000">
                                          <p:val>
                                            <p:strVal val="#ppt_w"/>
                                          </p:val>
                                        </p:tav>
                                      </p:tavLst>
                                    </p:anim>
                                    <p:anim calcmode="lin" valueType="num">
                                      <p:cBhvr>
                                        <p:cTn id="79" dur="1000" fill="hold"/>
                                        <p:tgtEl>
                                          <p:spTgt spid="123"/>
                                        </p:tgtEl>
                                        <p:attrNameLst>
                                          <p:attrName>ppt_h</p:attrName>
                                        </p:attrNameLst>
                                      </p:cBhvr>
                                      <p:tavLst>
                                        <p:tav tm="0">
                                          <p:val>
                                            <p:fltVal val="0"/>
                                          </p:val>
                                        </p:tav>
                                        <p:tav tm="100000">
                                          <p:val>
                                            <p:strVal val="#ppt_h"/>
                                          </p:val>
                                        </p:tav>
                                      </p:tavLst>
                                    </p:anim>
                                    <p:animEffect transition="in" filter="fade">
                                      <p:cBhvr>
                                        <p:cTn id="80" dur="1000"/>
                                        <p:tgtEl>
                                          <p:spTgt spid="123"/>
                                        </p:tgtEl>
                                      </p:cBhvr>
                                    </p:animEffect>
                                  </p:childTnLst>
                                </p:cTn>
                              </p:par>
                              <p:par>
                                <p:cTn id="81" presetID="1" presetClass="entr" presetSubtype="0" fill="hold" grpId="0" nodeType="withEffect">
                                  <p:stCondLst>
                                    <p:cond delay="900"/>
                                  </p:stCondLst>
                                  <p:childTnLst>
                                    <p:set>
                                      <p:cBhvr>
                                        <p:cTn id="82" dur="1" fill="hold">
                                          <p:stCondLst>
                                            <p:cond delay="0"/>
                                          </p:stCondLst>
                                        </p:cTn>
                                        <p:tgtEl>
                                          <p:spTgt spid="43"/>
                                        </p:tgtEl>
                                        <p:attrNameLst>
                                          <p:attrName>style.visibility</p:attrName>
                                        </p:attrNameLst>
                                      </p:cBhvr>
                                      <p:to>
                                        <p:strVal val="visible"/>
                                      </p:to>
                                    </p:set>
                                  </p:childTnLst>
                                </p:cTn>
                              </p:par>
                              <p:par>
                                <p:cTn id="83" presetID="42" presetClass="path" presetSubtype="0" accel="50000" decel="50000" fill="hold" grpId="2" nodeType="withEffect">
                                  <p:stCondLst>
                                    <p:cond delay="900"/>
                                  </p:stCondLst>
                                  <p:childTnLst>
                                    <p:animMotion origin="layout" path="M -2.77778E-7 1.97531E-6 L 0.32656 -0.51111 " pathEditMode="relative" rAng="0" ptsTypes="AA">
                                      <p:cBhvr>
                                        <p:cTn id="84" dur="1000" spd="-100000" fill="hold"/>
                                        <p:tgtEl>
                                          <p:spTgt spid="43"/>
                                        </p:tgtEl>
                                        <p:attrNameLst>
                                          <p:attrName>ppt_x</p:attrName>
                                          <p:attrName>ppt_y</p:attrName>
                                        </p:attrNameLst>
                                      </p:cBhvr>
                                      <p:rCtr x="16319" y="-25556"/>
                                    </p:animMotion>
                                  </p:childTnLst>
                                </p:cTn>
                              </p:par>
                              <p:par>
                                <p:cTn id="85" presetID="53" presetClass="entr" presetSubtype="16" fill="hold" grpId="1" nodeType="withEffect">
                                  <p:stCondLst>
                                    <p:cond delay="900"/>
                                  </p:stCondLst>
                                  <p:childTnLst>
                                    <p:set>
                                      <p:cBhvr>
                                        <p:cTn id="86" dur="1" fill="hold">
                                          <p:stCondLst>
                                            <p:cond delay="0"/>
                                          </p:stCondLst>
                                        </p:cTn>
                                        <p:tgtEl>
                                          <p:spTgt spid="43"/>
                                        </p:tgtEl>
                                        <p:attrNameLst>
                                          <p:attrName>style.visibility</p:attrName>
                                        </p:attrNameLst>
                                      </p:cBhvr>
                                      <p:to>
                                        <p:strVal val="visible"/>
                                      </p:to>
                                    </p:set>
                                    <p:anim calcmode="lin" valueType="num">
                                      <p:cBhvr>
                                        <p:cTn id="87" dur="1000" fill="hold"/>
                                        <p:tgtEl>
                                          <p:spTgt spid="43"/>
                                        </p:tgtEl>
                                        <p:attrNameLst>
                                          <p:attrName>ppt_w</p:attrName>
                                        </p:attrNameLst>
                                      </p:cBhvr>
                                      <p:tavLst>
                                        <p:tav tm="0">
                                          <p:val>
                                            <p:fltVal val="0"/>
                                          </p:val>
                                        </p:tav>
                                        <p:tav tm="100000">
                                          <p:val>
                                            <p:strVal val="#ppt_w"/>
                                          </p:val>
                                        </p:tav>
                                      </p:tavLst>
                                    </p:anim>
                                    <p:anim calcmode="lin" valueType="num">
                                      <p:cBhvr>
                                        <p:cTn id="88" dur="1000" fill="hold"/>
                                        <p:tgtEl>
                                          <p:spTgt spid="43"/>
                                        </p:tgtEl>
                                        <p:attrNameLst>
                                          <p:attrName>ppt_h</p:attrName>
                                        </p:attrNameLst>
                                      </p:cBhvr>
                                      <p:tavLst>
                                        <p:tav tm="0">
                                          <p:val>
                                            <p:fltVal val="0"/>
                                          </p:val>
                                        </p:tav>
                                        <p:tav tm="100000">
                                          <p:val>
                                            <p:strVal val="#ppt_h"/>
                                          </p:val>
                                        </p:tav>
                                      </p:tavLst>
                                    </p:anim>
                                    <p:animEffect transition="in" filter="fade">
                                      <p:cBhvr>
                                        <p:cTn id="89" dur="1000"/>
                                        <p:tgtEl>
                                          <p:spTgt spid="43"/>
                                        </p:tgtEl>
                                      </p:cBhvr>
                                    </p:animEffect>
                                  </p:childTnLst>
                                </p:cTn>
                              </p:par>
                              <p:par>
                                <p:cTn id="90" presetID="1" presetClass="entr" presetSubtype="0" fill="hold" nodeType="withEffect">
                                  <p:stCondLst>
                                    <p:cond delay="1200"/>
                                  </p:stCondLst>
                                  <p:childTnLst>
                                    <p:set>
                                      <p:cBhvr>
                                        <p:cTn id="91" dur="1" fill="hold">
                                          <p:stCondLst>
                                            <p:cond delay="0"/>
                                          </p:stCondLst>
                                        </p:cTn>
                                        <p:tgtEl>
                                          <p:spTgt spid="120"/>
                                        </p:tgtEl>
                                        <p:attrNameLst>
                                          <p:attrName>style.visibility</p:attrName>
                                        </p:attrNameLst>
                                      </p:cBhvr>
                                      <p:to>
                                        <p:strVal val="visible"/>
                                      </p:to>
                                    </p:set>
                                  </p:childTnLst>
                                </p:cTn>
                              </p:par>
                              <p:par>
                                <p:cTn id="92" presetID="42" presetClass="path" presetSubtype="0" accel="50000" decel="50000" fill="hold" nodeType="withEffect">
                                  <p:stCondLst>
                                    <p:cond delay="1200"/>
                                  </p:stCondLst>
                                  <p:childTnLst>
                                    <p:animMotion origin="layout" path="M 1.11022E-16 1.35802E-6 L 0.1125 0.80278 " pathEditMode="relative" rAng="0" ptsTypes="AA">
                                      <p:cBhvr>
                                        <p:cTn id="93" dur="1000" spd="-100000" fill="hold"/>
                                        <p:tgtEl>
                                          <p:spTgt spid="120"/>
                                        </p:tgtEl>
                                        <p:attrNameLst>
                                          <p:attrName>ppt_x</p:attrName>
                                          <p:attrName>ppt_y</p:attrName>
                                        </p:attrNameLst>
                                      </p:cBhvr>
                                      <p:rCtr x="5625" y="40123"/>
                                    </p:animMotion>
                                  </p:childTnLst>
                                </p:cTn>
                              </p:par>
                              <p:par>
                                <p:cTn id="94" presetID="53" presetClass="entr" presetSubtype="16" fill="hold" nodeType="withEffect">
                                  <p:stCondLst>
                                    <p:cond delay="1200"/>
                                  </p:stCondLst>
                                  <p:childTnLst>
                                    <p:set>
                                      <p:cBhvr>
                                        <p:cTn id="95" dur="1" fill="hold">
                                          <p:stCondLst>
                                            <p:cond delay="0"/>
                                          </p:stCondLst>
                                        </p:cTn>
                                        <p:tgtEl>
                                          <p:spTgt spid="120"/>
                                        </p:tgtEl>
                                        <p:attrNameLst>
                                          <p:attrName>style.visibility</p:attrName>
                                        </p:attrNameLst>
                                      </p:cBhvr>
                                      <p:to>
                                        <p:strVal val="visible"/>
                                      </p:to>
                                    </p:set>
                                    <p:anim calcmode="lin" valueType="num">
                                      <p:cBhvr>
                                        <p:cTn id="96" dur="1000" fill="hold"/>
                                        <p:tgtEl>
                                          <p:spTgt spid="120"/>
                                        </p:tgtEl>
                                        <p:attrNameLst>
                                          <p:attrName>ppt_w</p:attrName>
                                        </p:attrNameLst>
                                      </p:cBhvr>
                                      <p:tavLst>
                                        <p:tav tm="0">
                                          <p:val>
                                            <p:fltVal val="0"/>
                                          </p:val>
                                        </p:tav>
                                        <p:tav tm="100000">
                                          <p:val>
                                            <p:strVal val="#ppt_w"/>
                                          </p:val>
                                        </p:tav>
                                      </p:tavLst>
                                    </p:anim>
                                    <p:anim calcmode="lin" valueType="num">
                                      <p:cBhvr>
                                        <p:cTn id="97" dur="1000" fill="hold"/>
                                        <p:tgtEl>
                                          <p:spTgt spid="120"/>
                                        </p:tgtEl>
                                        <p:attrNameLst>
                                          <p:attrName>ppt_h</p:attrName>
                                        </p:attrNameLst>
                                      </p:cBhvr>
                                      <p:tavLst>
                                        <p:tav tm="0">
                                          <p:val>
                                            <p:fltVal val="0"/>
                                          </p:val>
                                        </p:tav>
                                        <p:tav tm="100000">
                                          <p:val>
                                            <p:strVal val="#ppt_h"/>
                                          </p:val>
                                        </p:tav>
                                      </p:tavLst>
                                    </p:anim>
                                    <p:animEffect transition="in" filter="fade">
                                      <p:cBhvr>
                                        <p:cTn id="98" dur="1000"/>
                                        <p:tgtEl>
                                          <p:spTgt spid="120"/>
                                        </p:tgtEl>
                                      </p:cBhvr>
                                    </p:animEffect>
                                  </p:childTnLst>
                                </p:cTn>
                              </p:par>
                              <p:par>
                                <p:cTn id="99" presetID="1" presetClass="entr" presetSubtype="0" fill="hold" grpId="0" nodeType="withEffect">
                                  <p:stCondLst>
                                    <p:cond delay="1200"/>
                                  </p:stCondLst>
                                  <p:childTnLst>
                                    <p:set>
                                      <p:cBhvr>
                                        <p:cTn id="100" dur="1" fill="hold">
                                          <p:stCondLst>
                                            <p:cond delay="0"/>
                                          </p:stCondLst>
                                        </p:cTn>
                                        <p:tgtEl>
                                          <p:spTgt spid="40"/>
                                        </p:tgtEl>
                                        <p:attrNameLst>
                                          <p:attrName>style.visibility</p:attrName>
                                        </p:attrNameLst>
                                      </p:cBhvr>
                                      <p:to>
                                        <p:strVal val="visible"/>
                                      </p:to>
                                    </p:set>
                                  </p:childTnLst>
                                </p:cTn>
                              </p:par>
                              <p:par>
                                <p:cTn id="101" presetID="53" presetClass="entr" presetSubtype="16" fill="hold" grpId="1" nodeType="withEffect">
                                  <p:stCondLst>
                                    <p:cond delay="1200"/>
                                  </p:stCondLst>
                                  <p:childTnLst>
                                    <p:set>
                                      <p:cBhvr>
                                        <p:cTn id="102" dur="1" fill="hold">
                                          <p:stCondLst>
                                            <p:cond delay="0"/>
                                          </p:stCondLst>
                                        </p:cTn>
                                        <p:tgtEl>
                                          <p:spTgt spid="40"/>
                                        </p:tgtEl>
                                        <p:attrNameLst>
                                          <p:attrName>style.visibility</p:attrName>
                                        </p:attrNameLst>
                                      </p:cBhvr>
                                      <p:to>
                                        <p:strVal val="visible"/>
                                      </p:to>
                                    </p:set>
                                    <p:anim calcmode="lin" valueType="num">
                                      <p:cBhvr>
                                        <p:cTn id="103" dur="1000" fill="hold"/>
                                        <p:tgtEl>
                                          <p:spTgt spid="40"/>
                                        </p:tgtEl>
                                        <p:attrNameLst>
                                          <p:attrName>ppt_w</p:attrName>
                                        </p:attrNameLst>
                                      </p:cBhvr>
                                      <p:tavLst>
                                        <p:tav tm="0">
                                          <p:val>
                                            <p:fltVal val="0"/>
                                          </p:val>
                                        </p:tav>
                                        <p:tav tm="100000">
                                          <p:val>
                                            <p:strVal val="#ppt_w"/>
                                          </p:val>
                                        </p:tav>
                                      </p:tavLst>
                                    </p:anim>
                                    <p:anim calcmode="lin" valueType="num">
                                      <p:cBhvr>
                                        <p:cTn id="104" dur="1000" fill="hold"/>
                                        <p:tgtEl>
                                          <p:spTgt spid="40"/>
                                        </p:tgtEl>
                                        <p:attrNameLst>
                                          <p:attrName>ppt_h</p:attrName>
                                        </p:attrNameLst>
                                      </p:cBhvr>
                                      <p:tavLst>
                                        <p:tav tm="0">
                                          <p:val>
                                            <p:fltVal val="0"/>
                                          </p:val>
                                        </p:tav>
                                        <p:tav tm="100000">
                                          <p:val>
                                            <p:strVal val="#ppt_h"/>
                                          </p:val>
                                        </p:tav>
                                      </p:tavLst>
                                    </p:anim>
                                    <p:animEffect transition="in" filter="fade">
                                      <p:cBhvr>
                                        <p:cTn id="105" dur="1000"/>
                                        <p:tgtEl>
                                          <p:spTgt spid="40"/>
                                        </p:tgtEl>
                                      </p:cBhvr>
                                    </p:animEffect>
                                  </p:childTnLst>
                                </p:cTn>
                              </p:par>
                              <p:par>
                                <p:cTn id="106" presetID="42" presetClass="path" presetSubtype="0" accel="50000" decel="50000" fill="hold" grpId="2" nodeType="withEffect">
                                  <p:stCondLst>
                                    <p:cond delay="1200"/>
                                  </p:stCondLst>
                                  <p:childTnLst>
                                    <p:animMotion origin="layout" path="M -2.77778E-7 3.7037E-6 L -0.125 -0.68889 " pathEditMode="relative" rAng="0" ptsTypes="AA">
                                      <p:cBhvr>
                                        <p:cTn id="107" dur="1000" spd="-100000" fill="hold"/>
                                        <p:tgtEl>
                                          <p:spTgt spid="40"/>
                                        </p:tgtEl>
                                        <p:attrNameLst>
                                          <p:attrName>ppt_x</p:attrName>
                                          <p:attrName>ppt_y</p:attrName>
                                        </p:attrNameLst>
                                      </p:cBhvr>
                                      <p:rCtr x="-6250" y="-34444"/>
                                    </p:animMotion>
                                  </p:childTnLst>
                                </p:cTn>
                              </p:par>
                              <p:par>
                                <p:cTn id="108" presetID="1" presetClass="entr" presetSubtype="0" fill="hold" nodeType="withEffect">
                                  <p:stCondLst>
                                    <p:cond delay="1500"/>
                                  </p:stCondLst>
                                  <p:childTnLst>
                                    <p:set>
                                      <p:cBhvr>
                                        <p:cTn id="109" dur="1" fill="hold">
                                          <p:stCondLst>
                                            <p:cond delay="0"/>
                                          </p:stCondLst>
                                        </p:cTn>
                                        <p:tgtEl>
                                          <p:spTgt spid="85"/>
                                        </p:tgtEl>
                                        <p:attrNameLst>
                                          <p:attrName>style.visibility</p:attrName>
                                        </p:attrNameLst>
                                      </p:cBhvr>
                                      <p:to>
                                        <p:strVal val="visible"/>
                                      </p:to>
                                    </p:set>
                                  </p:childTnLst>
                                </p:cTn>
                              </p:par>
                              <p:par>
                                <p:cTn id="110" presetID="42" presetClass="path" presetSubtype="0" accel="50000" decel="50000" fill="hold" nodeType="withEffect">
                                  <p:stCondLst>
                                    <p:cond delay="1500"/>
                                  </p:stCondLst>
                                  <p:childTnLst>
                                    <p:animMotion origin="layout" path="M 1.66667E-6 -1.23457E-7 L 0.4875 0.71111 " pathEditMode="relative" rAng="0" ptsTypes="AA">
                                      <p:cBhvr>
                                        <p:cTn id="111" dur="1000" spd="-100000" fill="hold"/>
                                        <p:tgtEl>
                                          <p:spTgt spid="85"/>
                                        </p:tgtEl>
                                        <p:attrNameLst>
                                          <p:attrName>ppt_x</p:attrName>
                                          <p:attrName>ppt_y</p:attrName>
                                        </p:attrNameLst>
                                      </p:cBhvr>
                                      <p:rCtr x="24375" y="35556"/>
                                    </p:animMotion>
                                  </p:childTnLst>
                                </p:cTn>
                              </p:par>
                              <p:par>
                                <p:cTn id="112" presetID="53" presetClass="entr" presetSubtype="16" fill="hold" nodeType="withEffect">
                                  <p:stCondLst>
                                    <p:cond delay="1500"/>
                                  </p:stCondLst>
                                  <p:childTnLst>
                                    <p:set>
                                      <p:cBhvr>
                                        <p:cTn id="113" dur="1" fill="hold">
                                          <p:stCondLst>
                                            <p:cond delay="0"/>
                                          </p:stCondLst>
                                        </p:cTn>
                                        <p:tgtEl>
                                          <p:spTgt spid="85"/>
                                        </p:tgtEl>
                                        <p:attrNameLst>
                                          <p:attrName>style.visibility</p:attrName>
                                        </p:attrNameLst>
                                      </p:cBhvr>
                                      <p:to>
                                        <p:strVal val="visible"/>
                                      </p:to>
                                    </p:set>
                                    <p:anim calcmode="lin" valueType="num">
                                      <p:cBhvr>
                                        <p:cTn id="114" dur="1000" fill="hold"/>
                                        <p:tgtEl>
                                          <p:spTgt spid="85"/>
                                        </p:tgtEl>
                                        <p:attrNameLst>
                                          <p:attrName>ppt_w</p:attrName>
                                        </p:attrNameLst>
                                      </p:cBhvr>
                                      <p:tavLst>
                                        <p:tav tm="0">
                                          <p:val>
                                            <p:fltVal val="0"/>
                                          </p:val>
                                        </p:tav>
                                        <p:tav tm="100000">
                                          <p:val>
                                            <p:strVal val="#ppt_w"/>
                                          </p:val>
                                        </p:tav>
                                      </p:tavLst>
                                    </p:anim>
                                    <p:anim calcmode="lin" valueType="num">
                                      <p:cBhvr>
                                        <p:cTn id="115" dur="1000" fill="hold"/>
                                        <p:tgtEl>
                                          <p:spTgt spid="85"/>
                                        </p:tgtEl>
                                        <p:attrNameLst>
                                          <p:attrName>ppt_h</p:attrName>
                                        </p:attrNameLst>
                                      </p:cBhvr>
                                      <p:tavLst>
                                        <p:tav tm="0">
                                          <p:val>
                                            <p:fltVal val="0"/>
                                          </p:val>
                                        </p:tav>
                                        <p:tav tm="100000">
                                          <p:val>
                                            <p:strVal val="#ppt_h"/>
                                          </p:val>
                                        </p:tav>
                                      </p:tavLst>
                                    </p:anim>
                                    <p:animEffect transition="in" filter="fade">
                                      <p:cBhvr>
                                        <p:cTn id="116" dur="1000"/>
                                        <p:tgtEl>
                                          <p:spTgt spid="85"/>
                                        </p:tgtEl>
                                      </p:cBhvr>
                                    </p:animEffect>
                                  </p:childTnLst>
                                </p:cTn>
                              </p:par>
                              <p:par>
                                <p:cTn id="117" presetID="1" presetClass="entr" presetSubtype="0" fill="hold" grpId="0" nodeType="withEffect">
                                  <p:stCondLst>
                                    <p:cond delay="1500"/>
                                  </p:stCondLst>
                                  <p:childTnLst>
                                    <p:set>
                                      <p:cBhvr>
                                        <p:cTn id="118" dur="1" fill="hold">
                                          <p:stCondLst>
                                            <p:cond delay="0"/>
                                          </p:stCondLst>
                                        </p:cTn>
                                        <p:tgtEl>
                                          <p:spTgt spid="39"/>
                                        </p:tgtEl>
                                        <p:attrNameLst>
                                          <p:attrName>style.visibility</p:attrName>
                                        </p:attrNameLst>
                                      </p:cBhvr>
                                      <p:to>
                                        <p:strVal val="visible"/>
                                      </p:to>
                                    </p:set>
                                  </p:childTnLst>
                                </p:cTn>
                              </p:par>
                              <p:par>
                                <p:cTn id="119" presetID="42" presetClass="path" presetSubtype="0" accel="50000" decel="50000" fill="hold" grpId="2" nodeType="withEffect">
                                  <p:stCondLst>
                                    <p:cond delay="1500"/>
                                  </p:stCondLst>
                                  <p:childTnLst>
                                    <p:animMotion origin="layout" path="M -4.72222E-6 4.69136E-6 L -0.51406 -0.62778 " pathEditMode="relative" rAng="0" ptsTypes="AA">
                                      <p:cBhvr>
                                        <p:cTn id="120" dur="1000" spd="-100000" fill="hold"/>
                                        <p:tgtEl>
                                          <p:spTgt spid="39"/>
                                        </p:tgtEl>
                                        <p:attrNameLst>
                                          <p:attrName>ppt_x</p:attrName>
                                          <p:attrName>ppt_y</p:attrName>
                                        </p:attrNameLst>
                                      </p:cBhvr>
                                      <p:rCtr x="-25712" y="-31389"/>
                                    </p:animMotion>
                                  </p:childTnLst>
                                </p:cTn>
                              </p:par>
                              <p:par>
                                <p:cTn id="121" presetID="53" presetClass="entr" presetSubtype="16" fill="hold" grpId="1" nodeType="withEffect">
                                  <p:stCondLst>
                                    <p:cond delay="1500"/>
                                  </p:stCondLst>
                                  <p:childTnLst>
                                    <p:set>
                                      <p:cBhvr>
                                        <p:cTn id="122" dur="1" fill="hold">
                                          <p:stCondLst>
                                            <p:cond delay="0"/>
                                          </p:stCondLst>
                                        </p:cTn>
                                        <p:tgtEl>
                                          <p:spTgt spid="39"/>
                                        </p:tgtEl>
                                        <p:attrNameLst>
                                          <p:attrName>style.visibility</p:attrName>
                                        </p:attrNameLst>
                                      </p:cBhvr>
                                      <p:to>
                                        <p:strVal val="visible"/>
                                      </p:to>
                                    </p:set>
                                    <p:anim calcmode="lin" valueType="num">
                                      <p:cBhvr>
                                        <p:cTn id="123" dur="1000" fill="hold"/>
                                        <p:tgtEl>
                                          <p:spTgt spid="39"/>
                                        </p:tgtEl>
                                        <p:attrNameLst>
                                          <p:attrName>ppt_w</p:attrName>
                                        </p:attrNameLst>
                                      </p:cBhvr>
                                      <p:tavLst>
                                        <p:tav tm="0">
                                          <p:val>
                                            <p:fltVal val="0"/>
                                          </p:val>
                                        </p:tav>
                                        <p:tav tm="100000">
                                          <p:val>
                                            <p:strVal val="#ppt_w"/>
                                          </p:val>
                                        </p:tav>
                                      </p:tavLst>
                                    </p:anim>
                                    <p:anim calcmode="lin" valueType="num">
                                      <p:cBhvr>
                                        <p:cTn id="124" dur="1000" fill="hold"/>
                                        <p:tgtEl>
                                          <p:spTgt spid="39"/>
                                        </p:tgtEl>
                                        <p:attrNameLst>
                                          <p:attrName>ppt_h</p:attrName>
                                        </p:attrNameLst>
                                      </p:cBhvr>
                                      <p:tavLst>
                                        <p:tav tm="0">
                                          <p:val>
                                            <p:fltVal val="0"/>
                                          </p:val>
                                        </p:tav>
                                        <p:tav tm="100000">
                                          <p:val>
                                            <p:strVal val="#ppt_h"/>
                                          </p:val>
                                        </p:tav>
                                      </p:tavLst>
                                    </p:anim>
                                    <p:animEffect transition="in" filter="fade">
                                      <p:cBhvr>
                                        <p:cTn id="125" dur="1000"/>
                                        <p:tgtEl>
                                          <p:spTgt spid="39"/>
                                        </p:tgtEl>
                                      </p:cBhvr>
                                    </p:animEffect>
                                  </p:childTnLst>
                                </p:cTn>
                              </p:par>
                              <p:par>
                                <p:cTn id="126" presetID="1" presetClass="entr" presetSubtype="0" fill="hold" grpId="0" nodeType="withEffect">
                                  <p:stCondLst>
                                    <p:cond delay="1800"/>
                                  </p:stCondLst>
                                  <p:childTnLst>
                                    <p:set>
                                      <p:cBhvr>
                                        <p:cTn id="127" dur="1" fill="hold">
                                          <p:stCondLst>
                                            <p:cond delay="0"/>
                                          </p:stCondLst>
                                        </p:cTn>
                                        <p:tgtEl>
                                          <p:spTgt spid="36"/>
                                        </p:tgtEl>
                                        <p:attrNameLst>
                                          <p:attrName>style.visibility</p:attrName>
                                        </p:attrNameLst>
                                      </p:cBhvr>
                                      <p:to>
                                        <p:strVal val="visible"/>
                                      </p:to>
                                    </p:set>
                                  </p:childTnLst>
                                </p:cTn>
                              </p:par>
                              <p:par>
                                <p:cTn id="128" presetID="53" presetClass="entr" presetSubtype="16" fill="hold" grpId="1" nodeType="withEffect">
                                  <p:stCondLst>
                                    <p:cond delay="18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1000" fill="hold"/>
                                        <p:tgtEl>
                                          <p:spTgt spid="36"/>
                                        </p:tgtEl>
                                        <p:attrNameLst>
                                          <p:attrName>ppt_w</p:attrName>
                                        </p:attrNameLst>
                                      </p:cBhvr>
                                      <p:tavLst>
                                        <p:tav tm="0">
                                          <p:val>
                                            <p:fltVal val="0"/>
                                          </p:val>
                                        </p:tav>
                                        <p:tav tm="100000">
                                          <p:val>
                                            <p:strVal val="#ppt_w"/>
                                          </p:val>
                                        </p:tav>
                                      </p:tavLst>
                                    </p:anim>
                                    <p:anim calcmode="lin" valueType="num">
                                      <p:cBhvr>
                                        <p:cTn id="131" dur="1000" fill="hold"/>
                                        <p:tgtEl>
                                          <p:spTgt spid="36"/>
                                        </p:tgtEl>
                                        <p:attrNameLst>
                                          <p:attrName>ppt_h</p:attrName>
                                        </p:attrNameLst>
                                      </p:cBhvr>
                                      <p:tavLst>
                                        <p:tav tm="0">
                                          <p:val>
                                            <p:fltVal val="0"/>
                                          </p:val>
                                        </p:tav>
                                        <p:tav tm="100000">
                                          <p:val>
                                            <p:strVal val="#ppt_h"/>
                                          </p:val>
                                        </p:tav>
                                      </p:tavLst>
                                    </p:anim>
                                    <p:animEffect transition="in" filter="fade">
                                      <p:cBhvr>
                                        <p:cTn id="132" dur="1000"/>
                                        <p:tgtEl>
                                          <p:spTgt spid="36"/>
                                        </p:tgtEl>
                                      </p:cBhvr>
                                    </p:animEffect>
                                  </p:childTnLst>
                                </p:cTn>
                              </p:par>
                              <p:par>
                                <p:cTn id="133" presetID="42" presetClass="path" presetSubtype="0" accel="50000" decel="50000" fill="hold" grpId="2" nodeType="withEffect">
                                  <p:stCondLst>
                                    <p:cond delay="1800"/>
                                  </p:stCondLst>
                                  <p:childTnLst>
                                    <p:animMotion origin="layout" path="M 3.05556E-6 2.46914E-6 L 0.59531 -0.52222 " pathEditMode="relative" rAng="0" ptsTypes="AA">
                                      <p:cBhvr>
                                        <p:cTn id="134" dur="1000" spd="-100000" fill="hold"/>
                                        <p:tgtEl>
                                          <p:spTgt spid="36"/>
                                        </p:tgtEl>
                                        <p:attrNameLst>
                                          <p:attrName>ppt_x</p:attrName>
                                          <p:attrName>ppt_y</p:attrName>
                                        </p:attrNameLst>
                                      </p:cBhvr>
                                      <p:rCtr x="29757" y="-26111"/>
                                    </p:animMotion>
                                  </p:childTnLst>
                                </p:cTn>
                              </p:par>
                              <p:par>
                                <p:cTn id="135" presetID="1" presetClass="entr" presetSubtype="0" fill="hold" nodeType="withEffect">
                                  <p:stCondLst>
                                    <p:cond delay="1800"/>
                                  </p:stCondLst>
                                  <p:childTnLst>
                                    <p:set>
                                      <p:cBhvr>
                                        <p:cTn id="136" dur="1" fill="hold">
                                          <p:stCondLst>
                                            <p:cond delay="0"/>
                                          </p:stCondLst>
                                        </p:cTn>
                                        <p:tgtEl>
                                          <p:spTgt spid="117"/>
                                        </p:tgtEl>
                                        <p:attrNameLst>
                                          <p:attrName>style.visibility</p:attrName>
                                        </p:attrNameLst>
                                      </p:cBhvr>
                                      <p:to>
                                        <p:strVal val="visible"/>
                                      </p:to>
                                    </p:set>
                                  </p:childTnLst>
                                </p:cTn>
                              </p:par>
                              <p:par>
                                <p:cTn id="137" presetID="53" presetClass="entr" presetSubtype="16" fill="hold" nodeType="withEffect">
                                  <p:stCondLst>
                                    <p:cond delay="1800"/>
                                  </p:stCondLst>
                                  <p:childTnLst>
                                    <p:set>
                                      <p:cBhvr>
                                        <p:cTn id="138" dur="1" fill="hold">
                                          <p:stCondLst>
                                            <p:cond delay="0"/>
                                          </p:stCondLst>
                                        </p:cTn>
                                        <p:tgtEl>
                                          <p:spTgt spid="117"/>
                                        </p:tgtEl>
                                        <p:attrNameLst>
                                          <p:attrName>style.visibility</p:attrName>
                                        </p:attrNameLst>
                                      </p:cBhvr>
                                      <p:to>
                                        <p:strVal val="visible"/>
                                      </p:to>
                                    </p:set>
                                    <p:anim calcmode="lin" valueType="num">
                                      <p:cBhvr>
                                        <p:cTn id="139" dur="1000" fill="hold"/>
                                        <p:tgtEl>
                                          <p:spTgt spid="117"/>
                                        </p:tgtEl>
                                        <p:attrNameLst>
                                          <p:attrName>ppt_w</p:attrName>
                                        </p:attrNameLst>
                                      </p:cBhvr>
                                      <p:tavLst>
                                        <p:tav tm="0">
                                          <p:val>
                                            <p:fltVal val="0"/>
                                          </p:val>
                                        </p:tav>
                                        <p:tav tm="100000">
                                          <p:val>
                                            <p:strVal val="#ppt_w"/>
                                          </p:val>
                                        </p:tav>
                                      </p:tavLst>
                                    </p:anim>
                                    <p:anim calcmode="lin" valueType="num">
                                      <p:cBhvr>
                                        <p:cTn id="140" dur="1000" fill="hold"/>
                                        <p:tgtEl>
                                          <p:spTgt spid="117"/>
                                        </p:tgtEl>
                                        <p:attrNameLst>
                                          <p:attrName>ppt_h</p:attrName>
                                        </p:attrNameLst>
                                      </p:cBhvr>
                                      <p:tavLst>
                                        <p:tav tm="0">
                                          <p:val>
                                            <p:fltVal val="0"/>
                                          </p:val>
                                        </p:tav>
                                        <p:tav tm="100000">
                                          <p:val>
                                            <p:strVal val="#ppt_h"/>
                                          </p:val>
                                        </p:tav>
                                      </p:tavLst>
                                    </p:anim>
                                    <p:animEffect transition="in" filter="fade">
                                      <p:cBhvr>
                                        <p:cTn id="141" dur="1000"/>
                                        <p:tgtEl>
                                          <p:spTgt spid="117"/>
                                        </p:tgtEl>
                                      </p:cBhvr>
                                    </p:animEffect>
                                  </p:childTnLst>
                                </p:cTn>
                              </p:par>
                              <p:par>
                                <p:cTn id="142" presetID="42" presetClass="path" presetSubtype="0" accel="50000" decel="50000" fill="hold" nodeType="withEffect">
                                  <p:stCondLst>
                                    <p:cond delay="1800"/>
                                  </p:stCondLst>
                                  <p:childTnLst>
                                    <p:animMotion origin="layout" path="M -8.33333E-7 4.93827E-6 L -0.69375 0.72777 " pathEditMode="relative" rAng="0" ptsTypes="AA">
                                      <p:cBhvr>
                                        <p:cTn id="143" dur="1000" spd="-100000" fill="hold"/>
                                        <p:tgtEl>
                                          <p:spTgt spid="117"/>
                                        </p:tgtEl>
                                        <p:attrNameLst>
                                          <p:attrName>ppt_x</p:attrName>
                                          <p:attrName>ppt_y</p:attrName>
                                        </p:attrNameLst>
                                      </p:cBhvr>
                                      <p:rCtr x="-34688" y="36389"/>
                                    </p:animMotion>
                                  </p:childTnLst>
                                </p:cTn>
                              </p:par>
                            </p:childTnLst>
                          </p:cTn>
                        </p:par>
                        <p:par>
                          <p:cTn id="144" fill="hold">
                            <p:stCondLst>
                              <p:cond delay="1500"/>
                            </p:stCondLst>
                            <p:childTnLst>
                              <p:par>
                                <p:cTn id="145" presetID="12" presetClass="entr" presetSubtype="8" fill="hold" grpId="0" nodeType="afterEffect">
                                  <p:stCondLst>
                                    <p:cond delay="0"/>
                                  </p:stCondLst>
                                  <p:childTnLst>
                                    <p:set>
                                      <p:cBhvr>
                                        <p:cTn id="146" dur="1" fill="hold">
                                          <p:stCondLst>
                                            <p:cond delay="0"/>
                                          </p:stCondLst>
                                        </p:cTn>
                                        <p:tgtEl>
                                          <p:spTgt spid="61"/>
                                        </p:tgtEl>
                                        <p:attrNameLst>
                                          <p:attrName>style.visibility</p:attrName>
                                        </p:attrNameLst>
                                      </p:cBhvr>
                                      <p:to>
                                        <p:strVal val="visible"/>
                                      </p:to>
                                    </p:set>
                                    <p:anim calcmode="lin" valueType="num">
                                      <p:cBhvr additive="base">
                                        <p:cTn id="147" dur="500"/>
                                        <p:tgtEl>
                                          <p:spTgt spid="61"/>
                                        </p:tgtEl>
                                        <p:attrNameLst>
                                          <p:attrName>ppt_x</p:attrName>
                                        </p:attrNameLst>
                                      </p:cBhvr>
                                      <p:tavLst>
                                        <p:tav tm="0">
                                          <p:val>
                                            <p:strVal val="#ppt_x-#ppt_w*1.125000"/>
                                          </p:val>
                                        </p:tav>
                                        <p:tav tm="100000">
                                          <p:val>
                                            <p:strVal val="#ppt_x"/>
                                          </p:val>
                                        </p:tav>
                                      </p:tavLst>
                                    </p:anim>
                                    <p:animEffect transition="in" filter="wipe(right)">
                                      <p:cBhvr>
                                        <p:cTn id="148" dur="500"/>
                                        <p:tgtEl>
                                          <p:spTgt spid="61"/>
                                        </p:tgtEl>
                                      </p:cBhvr>
                                    </p:animEffect>
                                  </p:childTnLst>
                                </p:cTn>
                              </p:par>
                              <p:par>
                                <p:cTn id="149" presetID="12" presetClass="entr" presetSubtype="8" fill="hold" grpId="0" nodeType="withEffect">
                                  <p:stCondLst>
                                    <p:cond delay="0"/>
                                  </p:stCondLst>
                                  <p:childTnLst>
                                    <p:set>
                                      <p:cBhvr>
                                        <p:cTn id="150" dur="1" fill="hold">
                                          <p:stCondLst>
                                            <p:cond delay="0"/>
                                          </p:stCondLst>
                                        </p:cTn>
                                        <p:tgtEl>
                                          <p:spTgt spid="62"/>
                                        </p:tgtEl>
                                        <p:attrNameLst>
                                          <p:attrName>style.visibility</p:attrName>
                                        </p:attrNameLst>
                                      </p:cBhvr>
                                      <p:to>
                                        <p:strVal val="visible"/>
                                      </p:to>
                                    </p:set>
                                    <p:anim calcmode="lin" valueType="num">
                                      <p:cBhvr additive="base">
                                        <p:cTn id="151" dur="500"/>
                                        <p:tgtEl>
                                          <p:spTgt spid="62"/>
                                        </p:tgtEl>
                                        <p:attrNameLst>
                                          <p:attrName>ppt_x</p:attrName>
                                        </p:attrNameLst>
                                      </p:cBhvr>
                                      <p:tavLst>
                                        <p:tav tm="0">
                                          <p:val>
                                            <p:strVal val="#ppt_x-#ppt_w*1.125000"/>
                                          </p:val>
                                        </p:tav>
                                        <p:tav tm="100000">
                                          <p:val>
                                            <p:strVal val="#ppt_x"/>
                                          </p:val>
                                        </p:tav>
                                      </p:tavLst>
                                    </p:anim>
                                    <p:animEffect transition="in" filter="wipe(right)">
                                      <p:cBhvr>
                                        <p:cTn id="152" dur="500"/>
                                        <p:tgtEl>
                                          <p:spTgt spid="62"/>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63"/>
                                        </p:tgtEl>
                                        <p:attrNameLst>
                                          <p:attrName>style.visibility</p:attrName>
                                        </p:attrNameLst>
                                      </p:cBhvr>
                                      <p:to>
                                        <p:strVal val="visible"/>
                                      </p:to>
                                    </p:set>
                                    <p:anim calcmode="lin" valueType="num">
                                      <p:cBhvr additive="base">
                                        <p:cTn id="155" dur="500"/>
                                        <p:tgtEl>
                                          <p:spTgt spid="63"/>
                                        </p:tgtEl>
                                        <p:attrNameLst>
                                          <p:attrName>ppt_x</p:attrName>
                                        </p:attrNameLst>
                                      </p:cBhvr>
                                      <p:tavLst>
                                        <p:tav tm="0">
                                          <p:val>
                                            <p:strVal val="#ppt_x-#ppt_w*1.125000"/>
                                          </p:val>
                                        </p:tav>
                                        <p:tav tm="100000">
                                          <p:val>
                                            <p:strVal val="#ppt_x"/>
                                          </p:val>
                                        </p:tav>
                                      </p:tavLst>
                                    </p:anim>
                                    <p:animEffect transition="in" filter="wipe(right)">
                                      <p:cBhvr>
                                        <p:cTn id="156" dur="500"/>
                                        <p:tgtEl>
                                          <p:spTgt spid="63"/>
                                        </p:tgtEl>
                                      </p:cBhvr>
                                    </p:animEffect>
                                  </p:childTnLst>
                                </p:cTn>
                              </p:par>
                              <p:par>
                                <p:cTn id="157" presetID="12" presetClass="entr" presetSubtype="2" fill="hold" grpId="0" nodeType="withEffect">
                                  <p:stCondLst>
                                    <p:cond delay="0"/>
                                  </p:stCondLst>
                                  <p:childTnLst>
                                    <p:set>
                                      <p:cBhvr>
                                        <p:cTn id="158" dur="1" fill="hold">
                                          <p:stCondLst>
                                            <p:cond delay="0"/>
                                          </p:stCondLst>
                                        </p:cTn>
                                        <p:tgtEl>
                                          <p:spTgt spid="60"/>
                                        </p:tgtEl>
                                        <p:attrNameLst>
                                          <p:attrName>style.visibility</p:attrName>
                                        </p:attrNameLst>
                                      </p:cBhvr>
                                      <p:to>
                                        <p:strVal val="visible"/>
                                      </p:to>
                                    </p:set>
                                    <p:anim calcmode="lin" valueType="num">
                                      <p:cBhvr additive="base">
                                        <p:cTn id="159" dur="500"/>
                                        <p:tgtEl>
                                          <p:spTgt spid="60"/>
                                        </p:tgtEl>
                                        <p:attrNameLst>
                                          <p:attrName>ppt_x</p:attrName>
                                        </p:attrNameLst>
                                      </p:cBhvr>
                                      <p:tavLst>
                                        <p:tav tm="0">
                                          <p:val>
                                            <p:strVal val="#ppt_x+#ppt_w*1.125000"/>
                                          </p:val>
                                        </p:tav>
                                        <p:tav tm="100000">
                                          <p:val>
                                            <p:strVal val="#ppt_x"/>
                                          </p:val>
                                        </p:tav>
                                      </p:tavLst>
                                    </p:anim>
                                    <p:animEffect transition="in" filter="wipe(left)">
                                      <p:cBhvr>
                                        <p:cTn id="160" dur="500"/>
                                        <p:tgtEl>
                                          <p:spTgt spid="60"/>
                                        </p:tgtEl>
                                      </p:cBhvr>
                                    </p:animEffect>
                                  </p:childTnLst>
                                </p:cTn>
                              </p:par>
                              <p:par>
                                <p:cTn id="161" presetID="12" presetClass="entr" presetSubtype="2" fill="hold" grpId="0" nodeType="withEffect">
                                  <p:stCondLst>
                                    <p:cond delay="0"/>
                                  </p:stCondLst>
                                  <p:childTnLst>
                                    <p:set>
                                      <p:cBhvr>
                                        <p:cTn id="162" dur="1" fill="hold">
                                          <p:stCondLst>
                                            <p:cond delay="0"/>
                                          </p:stCondLst>
                                        </p:cTn>
                                        <p:tgtEl>
                                          <p:spTgt spid="59"/>
                                        </p:tgtEl>
                                        <p:attrNameLst>
                                          <p:attrName>style.visibility</p:attrName>
                                        </p:attrNameLst>
                                      </p:cBhvr>
                                      <p:to>
                                        <p:strVal val="visible"/>
                                      </p:to>
                                    </p:set>
                                    <p:anim calcmode="lin" valueType="num">
                                      <p:cBhvr additive="base">
                                        <p:cTn id="163" dur="500"/>
                                        <p:tgtEl>
                                          <p:spTgt spid="59"/>
                                        </p:tgtEl>
                                        <p:attrNameLst>
                                          <p:attrName>ppt_x</p:attrName>
                                        </p:attrNameLst>
                                      </p:cBhvr>
                                      <p:tavLst>
                                        <p:tav tm="0">
                                          <p:val>
                                            <p:strVal val="#ppt_x+#ppt_w*1.125000"/>
                                          </p:val>
                                        </p:tav>
                                        <p:tav tm="100000">
                                          <p:val>
                                            <p:strVal val="#ppt_x"/>
                                          </p:val>
                                        </p:tav>
                                      </p:tavLst>
                                    </p:anim>
                                    <p:animEffect transition="in" filter="wipe(left)">
                                      <p:cBhvr>
                                        <p:cTn id="164" dur="500"/>
                                        <p:tgtEl>
                                          <p:spTgt spid="59"/>
                                        </p:tgtEl>
                                      </p:cBhvr>
                                    </p:animEffect>
                                  </p:childTnLst>
                                </p:cTn>
                              </p:par>
                              <p:par>
                                <p:cTn id="165" presetID="12" presetClass="entr" presetSubtype="2" fill="hold" grpId="0" nodeType="withEffect">
                                  <p:stCondLst>
                                    <p:cond delay="0"/>
                                  </p:stCondLst>
                                  <p:childTnLst>
                                    <p:set>
                                      <p:cBhvr>
                                        <p:cTn id="166" dur="1" fill="hold">
                                          <p:stCondLst>
                                            <p:cond delay="0"/>
                                          </p:stCondLst>
                                        </p:cTn>
                                        <p:tgtEl>
                                          <p:spTgt spid="58"/>
                                        </p:tgtEl>
                                        <p:attrNameLst>
                                          <p:attrName>style.visibility</p:attrName>
                                        </p:attrNameLst>
                                      </p:cBhvr>
                                      <p:to>
                                        <p:strVal val="visible"/>
                                      </p:to>
                                    </p:set>
                                    <p:anim calcmode="lin" valueType="num">
                                      <p:cBhvr additive="base">
                                        <p:cTn id="167" dur="500"/>
                                        <p:tgtEl>
                                          <p:spTgt spid="58"/>
                                        </p:tgtEl>
                                        <p:attrNameLst>
                                          <p:attrName>ppt_x</p:attrName>
                                        </p:attrNameLst>
                                      </p:cBhvr>
                                      <p:tavLst>
                                        <p:tav tm="0">
                                          <p:val>
                                            <p:strVal val="#ppt_x+#ppt_w*1.125000"/>
                                          </p:val>
                                        </p:tav>
                                        <p:tav tm="100000">
                                          <p:val>
                                            <p:strVal val="#ppt_x"/>
                                          </p:val>
                                        </p:tav>
                                      </p:tavLst>
                                    </p:anim>
                                    <p:animEffect transition="in" filter="wipe(left)">
                                      <p:cBhvr>
                                        <p:cTn id="168" dur="500"/>
                                        <p:tgtEl>
                                          <p:spTgt spid="58"/>
                                        </p:tgtEl>
                                      </p:cBhvr>
                                    </p:animEffect>
                                  </p:childTnLst>
                                </p:cTn>
                              </p:par>
                              <p:par>
                                <p:cTn id="169" presetID="12" presetClass="entr" presetSubtype="4" fill="hold" grpId="0" nodeType="withEffect">
                                  <p:stCondLst>
                                    <p:cond delay="0"/>
                                  </p:stCondLst>
                                  <p:childTnLst>
                                    <p:set>
                                      <p:cBhvr>
                                        <p:cTn id="170" dur="1" fill="hold">
                                          <p:stCondLst>
                                            <p:cond delay="0"/>
                                          </p:stCondLst>
                                        </p:cTn>
                                        <p:tgtEl>
                                          <p:spTgt spid="57"/>
                                        </p:tgtEl>
                                        <p:attrNameLst>
                                          <p:attrName>style.visibility</p:attrName>
                                        </p:attrNameLst>
                                      </p:cBhvr>
                                      <p:to>
                                        <p:strVal val="visible"/>
                                      </p:to>
                                    </p:set>
                                    <p:anim calcmode="lin" valueType="num">
                                      <p:cBhvr additive="base">
                                        <p:cTn id="171" dur="500"/>
                                        <p:tgtEl>
                                          <p:spTgt spid="57"/>
                                        </p:tgtEl>
                                        <p:attrNameLst>
                                          <p:attrName>ppt_y</p:attrName>
                                        </p:attrNameLst>
                                      </p:cBhvr>
                                      <p:tavLst>
                                        <p:tav tm="0">
                                          <p:val>
                                            <p:strVal val="#ppt_y+#ppt_h*1.125000"/>
                                          </p:val>
                                        </p:tav>
                                        <p:tav tm="100000">
                                          <p:val>
                                            <p:strVal val="#ppt_y"/>
                                          </p:val>
                                        </p:tav>
                                      </p:tavLst>
                                    </p:anim>
                                    <p:animEffect transition="in" filter="wipe(up)">
                                      <p:cBhvr>
                                        <p:cTn id="172" dur="500"/>
                                        <p:tgtEl>
                                          <p:spTgt spid="57"/>
                                        </p:tgtEl>
                                      </p:cBhvr>
                                    </p:animEffect>
                                  </p:childTnLst>
                                </p:cTn>
                              </p:par>
                              <p:par>
                                <p:cTn id="173" presetID="12" presetClass="entr" presetSubtype="1" fill="hold" grpId="0" nodeType="withEffect">
                                  <p:stCondLst>
                                    <p:cond delay="0"/>
                                  </p:stCondLst>
                                  <p:childTnLst>
                                    <p:set>
                                      <p:cBhvr>
                                        <p:cTn id="174" dur="1" fill="hold">
                                          <p:stCondLst>
                                            <p:cond delay="0"/>
                                          </p:stCondLst>
                                        </p:cTn>
                                        <p:tgtEl>
                                          <p:spTgt spid="53"/>
                                        </p:tgtEl>
                                        <p:attrNameLst>
                                          <p:attrName>style.visibility</p:attrName>
                                        </p:attrNameLst>
                                      </p:cBhvr>
                                      <p:to>
                                        <p:strVal val="visible"/>
                                      </p:to>
                                    </p:set>
                                    <p:anim calcmode="lin" valueType="num">
                                      <p:cBhvr additive="base">
                                        <p:cTn id="175" dur="500"/>
                                        <p:tgtEl>
                                          <p:spTgt spid="53"/>
                                        </p:tgtEl>
                                        <p:attrNameLst>
                                          <p:attrName>ppt_y</p:attrName>
                                        </p:attrNameLst>
                                      </p:cBhvr>
                                      <p:tavLst>
                                        <p:tav tm="0">
                                          <p:val>
                                            <p:strVal val="#ppt_y-#ppt_h*1.125000"/>
                                          </p:val>
                                        </p:tav>
                                        <p:tav tm="100000">
                                          <p:val>
                                            <p:strVal val="#ppt_y"/>
                                          </p:val>
                                        </p:tav>
                                      </p:tavLst>
                                    </p:anim>
                                    <p:animEffect transition="in" filter="wipe(down)">
                                      <p:cBhvr>
                                        <p:cTn id="176" dur="500"/>
                                        <p:tgtEl>
                                          <p:spTgt spid="53"/>
                                        </p:tgtEl>
                                      </p:cBhvr>
                                    </p:animEffect>
                                  </p:childTnLst>
                                </p:cTn>
                              </p:par>
                              <p:par>
                                <p:cTn id="177" presetID="12" presetClass="entr" presetSubtype="2" fill="hold" grpId="0" nodeType="withEffect">
                                  <p:stCondLst>
                                    <p:cond delay="0"/>
                                  </p:stCondLst>
                                  <p:childTnLst>
                                    <p:set>
                                      <p:cBhvr>
                                        <p:cTn id="178" dur="1" fill="hold">
                                          <p:stCondLst>
                                            <p:cond delay="0"/>
                                          </p:stCondLst>
                                        </p:cTn>
                                        <p:tgtEl>
                                          <p:spTgt spid="52"/>
                                        </p:tgtEl>
                                        <p:attrNameLst>
                                          <p:attrName>style.visibility</p:attrName>
                                        </p:attrNameLst>
                                      </p:cBhvr>
                                      <p:to>
                                        <p:strVal val="visible"/>
                                      </p:to>
                                    </p:set>
                                    <p:anim calcmode="lin" valueType="num">
                                      <p:cBhvr additive="base">
                                        <p:cTn id="179" dur="500"/>
                                        <p:tgtEl>
                                          <p:spTgt spid="52"/>
                                        </p:tgtEl>
                                        <p:attrNameLst>
                                          <p:attrName>ppt_x</p:attrName>
                                        </p:attrNameLst>
                                      </p:cBhvr>
                                      <p:tavLst>
                                        <p:tav tm="0">
                                          <p:val>
                                            <p:strVal val="#ppt_x+#ppt_w*1.125000"/>
                                          </p:val>
                                        </p:tav>
                                        <p:tav tm="100000">
                                          <p:val>
                                            <p:strVal val="#ppt_x"/>
                                          </p:val>
                                        </p:tav>
                                      </p:tavLst>
                                    </p:anim>
                                    <p:animEffect transition="in" filter="wipe(left)">
                                      <p:cBhvr>
                                        <p:cTn id="180" dur="500"/>
                                        <p:tgtEl>
                                          <p:spTgt spid="52"/>
                                        </p:tgtEl>
                                      </p:cBhvr>
                                    </p:animEffect>
                                  </p:childTnLst>
                                </p:cTn>
                              </p:par>
                              <p:par>
                                <p:cTn id="181" presetID="12" presetClass="entr" presetSubtype="8" fill="hold" grpId="0" nodeType="withEffect">
                                  <p:stCondLst>
                                    <p:cond delay="0"/>
                                  </p:stCondLst>
                                  <p:childTnLst>
                                    <p:set>
                                      <p:cBhvr>
                                        <p:cTn id="182" dur="1" fill="hold">
                                          <p:stCondLst>
                                            <p:cond delay="0"/>
                                          </p:stCondLst>
                                        </p:cTn>
                                        <p:tgtEl>
                                          <p:spTgt spid="56"/>
                                        </p:tgtEl>
                                        <p:attrNameLst>
                                          <p:attrName>style.visibility</p:attrName>
                                        </p:attrNameLst>
                                      </p:cBhvr>
                                      <p:to>
                                        <p:strVal val="visible"/>
                                      </p:to>
                                    </p:set>
                                    <p:anim calcmode="lin" valueType="num">
                                      <p:cBhvr additive="base">
                                        <p:cTn id="183" dur="500"/>
                                        <p:tgtEl>
                                          <p:spTgt spid="56"/>
                                        </p:tgtEl>
                                        <p:attrNameLst>
                                          <p:attrName>ppt_x</p:attrName>
                                        </p:attrNameLst>
                                      </p:cBhvr>
                                      <p:tavLst>
                                        <p:tav tm="0">
                                          <p:val>
                                            <p:strVal val="#ppt_x-#ppt_w*1.125000"/>
                                          </p:val>
                                        </p:tav>
                                        <p:tav tm="100000">
                                          <p:val>
                                            <p:strVal val="#ppt_x"/>
                                          </p:val>
                                        </p:tav>
                                      </p:tavLst>
                                    </p:anim>
                                    <p:animEffect transition="in" filter="wipe(right)">
                                      <p:cBhvr>
                                        <p:cTn id="184" dur="500"/>
                                        <p:tgtEl>
                                          <p:spTgt spid="56"/>
                                        </p:tgtEl>
                                      </p:cBhvr>
                                    </p:animEffect>
                                  </p:childTnLst>
                                </p:cTn>
                              </p:par>
                              <p:par>
                                <p:cTn id="185" presetID="12" presetClass="entr" presetSubtype="8" fill="hold" grpId="0" nodeType="withEffect">
                                  <p:stCondLst>
                                    <p:cond delay="0"/>
                                  </p:stCondLst>
                                  <p:childTnLst>
                                    <p:set>
                                      <p:cBhvr>
                                        <p:cTn id="186" dur="1" fill="hold">
                                          <p:stCondLst>
                                            <p:cond delay="0"/>
                                          </p:stCondLst>
                                        </p:cTn>
                                        <p:tgtEl>
                                          <p:spTgt spid="55"/>
                                        </p:tgtEl>
                                        <p:attrNameLst>
                                          <p:attrName>style.visibility</p:attrName>
                                        </p:attrNameLst>
                                      </p:cBhvr>
                                      <p:to>
                                        <p:strVal val="visible"/>
                                      </p:to>
                                    </p:set>
                                    <p:anim calcmode="lin" valueType="num">
                                      <p:cBhvr additive="base">
                                        <p:cTn id="187" dur="500"/>
                                        <p:tgtEl>
                                          <p:spTgt spid="55"/>
                                        </p:tgtEl>
                                        <p:attrNameLst>
                                          <p:attrName>ppt_x</p:attrName>
                                        </p:attrNameLst>
                                      </p:cBhvr>
                                      <p:tavLst>
                                        <p:tav tm="0">
                                          <p:val>
                                            <p:strVal val="#ppt_x-#ppt_w*1.125000"/>
                                          </p:val>
                                        </p:tav>
                                        <p:tav tm="100000">
                                          <p:val>
                                            <p:strVal val="#ppt_x"/>
                                          </p:val>
                                        </p:tav>
                                      </p:tavLst>
                                    </p:anim>
                                    <p:animEffect transition="in" filter="wipe(right)">
                                      <p:cBhvr>
                                        <p:cTn id="188" dur="500"/>
                                        <p:tgtEl>
                                          <p:spTgt spid="55"/>
                                        </p:tgtEl>
                                      </p:cBhvr>
                                    </p:animEffect>
                                  </p:childTnLst>
                                </p:cTn>
                              </p:par>
                              <p:par>
                                <p:cTn id="189" presetID="12" presetClass="entr" presetSubtype="8" fill="hold" grpId="0" nodeType="withEffect">
                                  <p:stCondLst>
                                    <p:cond delay="0"/>
                                  </p:stCondLst>
                                  <p:childTnLst>
                                    <p:set>
                                      <p:cBhvr>
                                        <p:cTn id="190" dur="1" fill="hold">
                                          <p:stCondLst>
                                            <p:cond delay="0"/>
                                          </p:stCondLst>
                                        </p:cTn>
                                        <p:tgtEl>
                                          <p:spTgt spid="54"/>
                                        </p:tgtEl>
                                        <p:attrNameLst>
                                          <p:attrName>style.visibility</p:attrName>
                                        </p:attrNameLst>
                                      </p:cBhvr>
                                      <p:to>
                                        <p:strVal val="visible"/>
                                      </p:to>
                                    </p:set>
                                    <p:anim calcmode="lin" valueType="num">
                                      <p:cBhvr additive="base">
                                        <p:cTn id="191" dur="500"/>
                                        <p:tgtEl>
                                          <p:spTgt spid="54"/>
                                        </p:tgtEl>
                                        <p:attrNameLst>
                                          <p:attrName>ppt_x</p:attrName>
                                        </p:attrNameLst>
                                      </p:cBhvr>
                                      <p:tavLst>
                                        <p:tav tm="0">
                                          <p:val>
                                            <p:strVal val="#ppt_x-#ppt_w*1.125000"/>
                                          </p:val>
                                        </p:tav>
                                        <p:tav tm="100000">
                                          <p:val>
                                            <p:strVal val="#ppt_x"/>
                                          </p:val>
                                        </p:tav>
                                      </p:tavLst>
                                    </p:anim>
                                    <p:animEffect transition="in" filter="wipe(right)">
                                      <p:cBhvr>
                                        <p:cTn id="192" dur="500"/>
                                        <p:tgtEl>
                                          <p:spTgt spid="54"/>
                                        </p:tgtEl>
                                      </p:cBhvr>
                                    </p:animEffect>
                                  </p:childTnLst>
                                </p:cTn>
                              </p:par>
                              <p:par>
                                <p:cTn id="193" presetID="12" presetClass="entr" presetSubtype="2" fill="hold" grpId="0" nodeType="withEffect">
                                  <p:stCondLst>
                                    <p:cond delay="0"/>
                                  </p:stCondLst>
                                  <p:childTnLst>
                                    <p:set>
                                      <p:cBhvr>
                                        <p:cTn id="194" dur="1" fill="hold">
                                          <p:stCondLst>
                                            <p:cond delay="0"/>
                                          </p:stCondLst>
                                        </p:cTn>
                                        <p:tgtEl>
                                          <p:spTgt spid="51"/>
                                        </p:tgtEl>
                                        <p:attrNameLst>
                                          <p:attrName>style.visibility</p:attrName>
                                        </p:attrNameLst>
                                      </p:cBhvr>
                                      <p:to>
                                        <p:strVal val="visible"/>
                                      </p:to>
                                    </p:set>
                                    <p:anim calcmode="lin" valueType="num">
                                      <p:cBhvr additive="base">
                                        <p:cTn id="195" dur="500"/>
                                        <p:tgtEl>
                                          <p:spTgt spid="51"/>
                                        </p:tgtEl>
                                        <p:attrNameLst>
                                          <p:attrName>ppt_x</p:attrName>
                                        </p:attrNameLst>
                                      </p:cBhvr>
                                      <p:tavLst>
                                        <p:tav tm="0">
                                          <p:val>
                                            <p:strVal val="#ppt_x+#ppt_w*1.125000"/>
                                          </p:val>
                                        </p:tav>
                                        <p:tav tm="100000">
                                          <p:val>
                                            <p:strVal val="#ppt_x"/>
                                          </p:val>
                                        </p:tav>
                                      </p:tavLst>
                                    </p:anim>
                                    <p:animEffect transition="in" filter="wipe(left)">
                                      <p:cBhvr>
                                        <p:cTn id="196" dur="500"/>
                                        <p:tgtEl>
                                          <p:spTgt spid="51"/>
                                        </p:tgtEl>
                                      </p:cBhvr>
                                    </p:animEffect>
                                  </p:childTnLst>
                                </p:cTn>
                              </p:par>
                            </p:childTnLst>
                          </p:cTn>
                        </p:par>
                        <p:par>
                          <p:cTn id="197" fill="hold">
                            <p:stCondLst>
                              <p:cond delay="2000"/>
                            </p:stCondLst>
                            <p:childTnLst>
                              <p:par>
                                <p:cTn id="198" presetID="10" presetClass="entr" presetSubtype="0" fill="hold" grpId="0" nodeType="afterEffect">
                                  <p:stCondLst>
                                    <p:cond delay="0"/>
                                  </p:stCondLst>
                                  <p:childTnLst>
                                    <p:set>
                                      <p:cBhvr>
                                        <p:cTn id="199" dur="1" fill="hold">
                                          <p:stCondLst>
                                            <p:cond delay="0"/>
                                          </p:stCondLst>
                                        </p:cTn>
                                        <p:tgtEl>
                                          <p:spTgt spid="136"/>
                                        </p:tgtEl>
                                        <p:attrNameLst>
                                          <p:attrName>style.visibility</p:attrName>
                                        </p:attrNameLst>
                                      </p:cBhvr>
                                      <p:to>
                                        <p:strVal val="visible"/>
                                      </p:to>
                                    </p:set>
                                    <p:animEffect transition="in" filter="fade">
                                      <p:cBhvr>
                                        <p:cTn id="200" dur="2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51" grpId="0"/>
      <p:bldP spid="52" grpId="0"/>
      <p:bldP spid="53" grpId="0"/>
      <p:bldP spid="54" grpId="0"/>
      <p:bldP spid="55" grpId="0"/>
      <p:bldP spid="56" grpId="0"/>
      <p:bldP spid="57" grpId="0"/>
      <p:bldP spid="58" grpId="0"/>
      <p:bldP spid="59" grpId="0"/>
      <p:bldP spid="60" grpId="0"/>
      <p:bldP spid="61" grpId="0"/>
      <p:bldP spid="62" grpId="0"/>
      <p:bldP spid="63" grpId="0"/>
      <p:bldP spid="36" grpId="0" bldLvl="0" animBg="1"/>
      <p:bldP spid="36" grpId="1" bldLvl="0" animBg="1"/>
      <p:bldP spid="36" grpId="2" bldLvl="0" animBg="1"/>
      <p:bldP spid="39" grpId="0" animBg="1"/>
      <p:bldP spid="39" grpId="1" animBg="1"/>
      <p:bldP spid="39" grpId="2" animBg="1"/>
      <p:bldP spid="40" grpId="0" animBg="1"/>
      <p:bldP spid="40" grpId="1" animBg="1"/>
      <p:bldP spid="40" grpId="2" animBg="1"/>
      <p:bldP spid="43" grpId="0" animBg="1"/>
      <p:bldP spid="43" grpId="1" animBg="1"/>
      <p:bldP spid="43" grpId="2" animBg="1"/>
      <p:bldP spid="44" grpId="0" animBg="1"/>
      <p:bldP spid="44" grpId="1" animBg="1"/>
      <p:bldP spid="44" grpId="2" animBg="1"/>
      <p:bldP spid="47" grpId="0" animBg="1"/>
      <p:bldP spid="47" grpId="1" animBg="1"/>
      <p:bldP spid="47" grpId="2" animBg="1"/>
      <p:bldP spid="48" grpId="0" animBg="1"/>
      <p:bldP spid="48" grpId="1" animBg="1"/>
      <p:bldP spid="48" grpId="2" animBg="1"/>
      <p:bldP spid="1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2"/>
            </p:custDataLst>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cxnSp>
        <p:nvCxnSpPr>
          <p:cNvPr id="24" name="直接连接符 23"/>
          <p:cNvCxnSpPr/>
          <p:nvPr>
            <p:custDataLst>
              <p:tags r:id="rId3"/>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46880" y="640972"/>
            <a:ext cx="7350125" cy="3667760"/>
          </a:xfrm>
          <a:prstGeom prst="rect">
            <a:avLst/>
          </a:prstGeom>
          <a:noFill/>
          <a:ln w="9525">
            <a:noFill/>
          </a:ln>
        </p:spPr>
        <p:txBody>
          <a:bodyPr wrap="square">
            <a:noAutofit/>
          </a:bodyPr>
          <a:lstStyle/>
          <a:p>
            <a:pPr indent="0" algn="l"/>
            <a:r>
              <a:rPr lang="en-US" sz="1400" b="0" dirty="0">
                <a:solidFill>
                  <a:schemeClr val="tx2">
                    <a:lumMod val="75000"/>
                  </a:schemeClr>
                </a:solidFill>
                <a:latin typeface="+mn-ea"/>
                <a:cs typeface="+mn-ea"/>
              </a:rPr>
              <a:t>1)</a:t>
            </a:r>
            <a:r>
              <a:rPr lang="en-US" sz="1400" b="0" dirty="0" err="1">
                <a:solidFill>
                  <a:schemeClr val="tx2">
                    <a:lumMod val="75000"/>
                  </a:schemeClr>
                </a:solidFill>
                <a:latin typeface="+mn-ea"/>
                <a:cs typeface="+mn-ea"/>
              </a:rPr>
              <a:t>n_estimators</a:t>
            </a:r>
            <a:r>
              <a:rPr lang="zh-CN" sz="1400" b="0" dirty="0">
                <a:solidFill>
                  <a:schemeClr val="tx2">
                    <a:lumMod val="75000"/>
                  </a:schemeClr>
                </a:solidFill>
                <a:latin typeface="+mn-ea"/>
                <a:cs typeface="+mn-ea"/>
              </a:rPr>
              <a:t>：</a:t>
            </a:r>
            <a:endParaRPr lang="zh-CN" sz="1200" b="0" dirty="0">
              <a:latin typeface="+mn-ea"/>
              <a:cs typeface="+mn-ea"/>
            </a:endParaRPr>
          </a:p>
          <a:p>
            <a:pPr indent="0" algn="l"/>
            <a:r>
              <a:rPr lang="zh-CN" sz="1200" b="0" dirty="0">
                <a:latin typeface="+mn-ea"/>
                <a:cs typeface="+mn-ea"/>
              </a:rPr>
              <a:t>森林中数的个数。</a:t>
            </a:r>
          </a:p>
          <a:p>
            <a:pPr indent="0" algn="l"/>
            <a:r>
              <a:rPr lang="zh-CN" sz="1200" b="0" dirty="0">
                <a:latin typeface="+mn-ea"/>
                <a:cs typeface="+mn-ea"/>
              </a:rPr>
              <a:t>这个属性是典型的模型表现与模型效率成反比的影响因子，即便如此，应该尽可能提高这个数字，以让模型更准确更稳定。</a:t>
            </a:r>
            <a:endParaRPr lang="en-US" sz="1200" b="0" dirty="0">
              <a:latin typeface="+mn-ea"/>
              <a:cs typeface="+mn-ea"/>
            </a:endParaRPr>
          </a:p>
          <a:p>
            <a:pPr indent="0" algn="l"/>
            <a:r>
              <a:rPr lang="en-US" sz="1200" b="0" dirty="0">
                <a:latin typeface="+mn-ea"/>
                <a:cs typeface="+mn-ea"/>
              </a:rPr>
              <a:t> </a:t>
            </a:r>
          </a:p>
          <a:p>
            <a:pPr indent="0" algn="l"/>
            <a:r>
              <a:rPr lang="en-US" sz="1400" b="0" dirty="0">
                <a:solidFill>
                  <a:schemeClr val="tx2">
                    <a:lumMod val="75000"/>
                  </a:schemeClr>
                </a:solidFill>
                <a:latin typeface="+mn-ea"/>
                <a:cs typeface="+mn-ea"/>
              </a:rPr>
              <a:t>2)criterion ：</a:t>
            </a:r>
            <a:endParaRPr lang="zh-CN" sz="1200" b="0" dirty="0">
              <a:latin typeface="+mn-ea"/>
              <a:cs typeface="+mn-ea"/>
            </a:endParaRPr>
          </a:p>
          <a:p>
            <a:pPr indent="0" algn="l"/>
            <a:r>
              <a:rPr lang="zh-CN" sz="1200" b="0" dirty="0">
                <a:latin typeface="+mn-ea"/>
                <a:cs typeface="+mn-ea"/>
              </a:rPr>
              <a:t>度量分裂的标准。</a:t>
            </a:r>
          </a:p>
          <a:p>
            <a:pPr indent="0" algn="l"/>
            <a:r>
              <a:rPr lang="zh-CN" sz="1200" b="0" dirty="0">
                <a:latin typeface="+mn-ea"/>
                <a:cs typeface="+mn-ea"/>
              </a:rPr>
              <a:t>可选值：</a:t>
            </a:r>
            <a:r>
              <a:rPr lang="en-US" sz="1200" b="0" dirty="0">
                <a:latin typeface="+mn-ea"/>
                <a:cs typeface="+mn-ea"/>
              </a:rPr>
              <a:t>“</a:t>
            </a:r>
            <a:r>
              <a:rPr lang="en-US" sz="1200" b="0" dirty="0" err="1">
                <a:latin typeface="+mn-ea"/>
                <a:cs typeface="+mn-ea"/>
              </a:rPr>
              <a:t>mse</a:t>
            </a:r>
            <a:r>
              <a:rPr lang="zh-CN" sz="1200" b="0" dirty="0">
                <a:latin typeface="+mn-ea"/>
                <a:cs typeface="+mn-ea"/>
              </a:rPr>
              <a:t>”，均方差（</a:t>
            </a:r>
            <a:r>
              <a:rPr lang="en-US" sz="1200" b="0" dirty="0">
                <a:latin typeface="+mn-ea"/>
                <a:cs typeface="+mn-ea"/>
              </a:rPr>
              <a:t>mean squared error</a:t>
            </a:r>
            <a:r>
              <a:rPr lang="zh-CN" sz="1200" b="0" dirty="0">
                <a:latin typeface="+mn-ea"/>
                <a:cs typeface="+mn-ea"/>
              </a:rPr>
              <a:t>）；“</a:t>
            </a:r>
            <a:r>
              <a:rPr lang="en-US" sz="1200" b="0" dirty="0" err="1">
                <a:latin typeface="+mn-ea"/>
                <a:cs typeface="+mn-ea"/>
              </a:rPr>
              <a:t>mae</a:t>
            </a:r>
            <a:r>
              <a:rPr lang="zh-CN" sz="1200" b="0" dirty="0">
                <a:latin typeface="+mn-ea"/>
                <a:cs typeface="+mn-ea"/>
              </a:rPr>
              <a:t>”，平均绝对值误差（</a:t>
            </a:r>
            <a:r>
              <a:rPr lang="en-US" sz="1200" b="0" dirty="0">
                <a:latin typeface="+mn-ea"/>
                <a:cs typeface="+mn-ea"/>
              </a:rPr>
              <a:t>mean absolute error</a:t>
            </a:r>
            <a:r>
              <a:rPr lang="zh-CN" sz="1200" b="0" dirty="0">
                <a:latin typeface="+mn-ea"/>
                <a:cs typeface="+mn-ea"/>
              </a:rPr>
              <a:t>）</a:t>
            </a:r>
          </a:p>
          <a:p>
            <a:pPr indent="0" algn="l"/>
            <a:r>
              <a:rPr lang="zh-CN" sz="1200" b="0" dirty="0">
                <a:latin typeface="+mn-ea"/>
                <a:cs typeface="+mn-ea"/>
              </a:rPr>
              <a:t>支持的标准是基尼杂质的</a:t>
            </a:r>
            <a:r>
              <a:rPr lang="en-US" sz="1200" b="0" dirty="0">
                <a:latin typeface="+mn-ea"/>
                <a:cs typeface="+mn-ea"/>
              </a:rPr>
              <a:t>“</a:t>
            </a:r>
            <a:r>
              <a:rPr lang="en-US" sz="1200" b="0" dirty="0" err="1">
                <a:latin typeface="+mn-ea"/>
                <a:cs typeface="+mn-ea"/>
              </a:rPr>
              <a:t>gini</a:t>
            </a:r>
            <a:r>
              <a:rPr lang="zh-CN" sz="1200" b="0" dirty="0">
                <a:latin typeface="+mn-ea"/>
                <a:cs typeface="+mn-ea"/>
              </a:rPr>
              <a:t>（基尼）”和信息增益的“</a:t>
            </a:r>
            <a:r>
              <a:rPr lang="en-US" sz="1200" b="0" dirty="0">
                <a:latin typeface="+mn-ea"/>
                <a:cs typeface="+mn-ea"/>
              </a:rPr>
              <a:t>entropy</a:t>
            </a:r>
            <a:r>
              <a:rPr lang="zh-CN" sz="1200" b="0" dirty="0">
                <a:latin typeface="+mn-ea"/>
                <a:cs typeface="+mn-ea"/>
              </a:rPr>
              <a:t>（熵）”。注意：此参数是特定于树的。</a:t>
            </a:r>
            <a:endParaRPr lang="en-US" sz="1200" b="0" dirty="0">
              <a:latin typeface="+mn-ea"/>
              <a:cs typeface="+mn-ea"/>
            </a:endParaRPr>
          </a:p>
          <a:p>
            <a:pPr indent="0" algn="l"/>
            <a:r>
              <a:rPr lang="en-US" sz="1200" b="0" dirty="0">
                <a:latin typeface="+mn-ea"/>
                <a:cs typeface="+mn-ea"/>
              </a:rPr>
              <a:t> </a:t>
            </a:r>
          </a:p>
          <a:p>
            <a:pPr indent="0" algn="l"/>
            <a:r>
              <a:rPr lang="en-US" sz="1400" b="0" dirty="0">
                <a:solidFill>
                  <a:schemeClr val="tx2">
                    <a:lumMod val="75000"/>
                  </a:schemeClr>
                </a:solidFill>
                <a:latin typeface="+mn-ea"/>
                <a:cs typeface="+mn-ea"/>
              </a:rPr>
              <a:t>3)</a:t>
            </a:r>
            <a:r>
              <a:rPr lang="en-US" sz="1400" b="0" dirty="0" err="1">
                <a:solidFill>
                  <a:schemeClr val="tx2">
                    <a:lumMod val="75000"/>
                  </a:schemeClr>
                </a:solidFill>
                <a:latin typeface="+mn-ea"/>
                <a:cs typeface="+mn-ea"/>
              </a:rPr>
              <a:t>max_features</a:t>
            </a:r>
            <a:r>
              <a:rPr lang="en-US" sz="1400" b="0" dirty="0">
                <a:solidFill>
                  <a:schemeClr val="tx2">
                    <a:lumMod val="75000"/>
                  </a:schemeClr>
                </a:solidFill>
                <a:latin typeface="+mn-ea"/>
                <a:cs typeface="+mn-ea"/>
              </a:rPr>
              <a:t> ：</a:t>
            </a:r>
            <a:endParaRPr lang="zh-CN" sz="1200" b="0" dirty="0">
              <a:latin typeface="+mn-ea"/>
              <a:cs typeface="+mn-ea"/>
            </a:endParaRPr>
          </a:p>
          <a:p>
            <a:pPr indent="0" algn="l"/>
            <a:r>
              <a:rPr lang="zh-CN" sz="1200" b="0" dirty="0">
                <a:latin typeface="+mn-ea"/>
                <a:cs typeface="+mn-ea"/>
              </a:rPr>
              <a:t>寻找最佳分裂点时考虑的特征数目。</a:t>
            </a:r>
          </a:p>
          <a:p>
            <a:pPr indent="0" algn="l"/>
            <a:r>
              <a:rPr lang="zh-CN" sz="1200" b="0" dirty="0">
                <a:latin typeface="+mn-ea"/>
                <a:cs typeface="+mn-ea"/>
              </a:rPr>
              <a:t>可选值，</a:t>
            </a:r>
            <a:r>
              <a:rPr lang="en-US" sz="1200" b="0" dirty="0">
                <a:latin typeface="+mn-ea"/>
                <a:cs typeface="+mn-ea"/>
              </a:rPr>
              <a:t>int</a:t>
            </a:r>
            <a:r>
              <a:rPr lang="zh-CN" sz="1200" b="0" dirty="0">
                <a:latin typeface="+mn-ea"/>
                <a:cs typeface="+mn-ea"/>
              </a:rPr>
              <a:t>（具体的数目），</a:t>
            </a:r>
            <a:r>
              <a:rPr lang="en-US" sz="1200" b="0" dirty="0">
                <a:latin typeface="+mn-ea"/>
                <a:cs typeface="+mn-ea"/>
              </a:rPr>
              <a:t>float</a:t>
            </a:r>
            <a:r>
              <a:rPr lang="zh-CN" sz="1200" b="0" dirty="0">
                <a:latin typeface="+mn-ea"/>
                <a:cs typeface="+mn-ea"/>
              </a:rPr>
              <a:t>（数目的百分比），</a:t>
            </a:r>
            <a:r>
              <a:rPr lang="en-US" sz="1200" b="0" dirty="0">
                <a:latin typeface="+mn-ea"/>
                <a:cs typeface="+mn-ea"/>
              </a:rPr>
              <a:t>string</a:t>
            </a:r>
            <a:r>
              <a:rPr lang="zh-CN" sz="1200" b="0" dirty="0">
                <a:latin typeface="+mn-ea"/>
                <a:cs typeface="+mn-ea"/>
              </a:rPr>
              <a:t>（“</a:t>
            </a:r>
            <a:r>
              <a:rPr lang="en-US" sz="1200" b="0" dirty="0">
                <a:latin typeface="+mn-ea"/>
                <a:cs typeface="+mn-ea"/>
              </a:rPr>
              <a:t>auto</a:t>
            </a:r>
            <a:r>
              <a:rPr lang="zh-CN" sz="1200" b="0" dirty="0">
                <a:latin typeface="+mn-ea"/>
                <a:cs typeface="+mn-ea"/>
              </a:rPr>
              <a:t>”， “</a:t>
            </a:r>
            <a:r>
              <a:rPr lang="en-US" sz="1200" b="0" dirty="0">
                <a:latin typeface="+mn-ea"/>
                <a:cs typeface="+mn-ea"/>
              </a:rPr>
              <a:t>sqrt</a:t>
            </a:r>
            <a:r>
              <a:rPr lang="zh-CN" sz="1200" b="0" dirty="0">
                <a:latin typeface="+mn-ea"/>
                <a:cs typeface="+mn-ea"/>
              </a:rPr>
              <a:t>”，“</a:t>
            </a:r>
            <a:r>
              <a:rPr lang="en-US" sz="1200" b="0" dirty="0">
                <a:latin typeface="+mn-ea"/>
                <a:cs typeface="+mn-ea"/>
              </a:rPr>
              <a:t>log2</a:t>
            </a:r>
            <a:r>
              <a:rPr lang="zh-CN" sz="1200" b="0" dirty="0">
                <a:latin typeface="+mn-ea"/>
                <a:cs typeface="+mn-ea"/>
              </a:rPr>
              <a:t>”）</a:t>
            </a:r>
            <a:r>
              <a:rPr lang="en-US" sz="1200" b="0" dirty="0">
                <a:latin typeface="+mn-ea"/>
                <a:cs typeface="+mn-ea"/>
              </a:rPr>
              <a:t>.</a:t>
            </a:r>
            <a:endParaRPr lang="zh-CN" sz="1200" b="0" dirty="0">
              <a:latin typeface="+mn-ea"/>
              <a:cs typeface="+mn-ea"/>
            </a:endParaRPr>
          </a:p>
          <a:p>
            <a:pPr indent="0" algn="l"/>
            <a:r>
              <a:rPr lang="zh-CN" sz="1200" b="0" dirty="0">
                <a:latin typeface="+mn-ea"/>
                <a:cs typeface="+mn-ea"/>
              </a:rPr>
              <a:t>这一属性是对单个树来设置的，通常来讲，这个值越大单棵树可以考虑的属性越多，则模型的表现就越好。但是这也不是肯定的，不过有一点是肯定的，增加这个值会导致算法运行速度变慢，所以需要我们考虑去达到一个平衡。</a:t>
            </a:r>
            <a:endParaRPr lang="en-US" sz="1200" b="0" dirty="0">
              <a:latin typeface="+mn-ea"/>
              <a:cs typeface="+mn-ea"/>
            </a:endParaRPr>
          </a:p>
          <a:p>
            <a:pPr indent="0" algn="l"/>
            <a:r>
              <a:rPr lang="en-US" sz="1200" b="0" dirty="0">
                <a:latin typeface="+mn-ea"/>
                <a:cs typeface="+mn-ea"/>
              </a:rPr>
              <a:t> </a:t>
            </a:r>
          </a:p>
          <a:p>
            <a:pPr indent="0" algn="l"/>
            <a:r>
              <a:rPr lang="en-US" sz="1400" b="0" dirty="0">
                <a:solidFill>
                  <a:schemeClr val="tx2">
                    <a:lumMod val="75000"/>
                  </a:schemeClr>
                </a:solidFill>
                <a:latin typeface="+mn-ea"/>
                <a:cs typeface="+mn-ea"/>
              </a:rPr>
              <a:t>4)</a:t>
            </a:r>
            <a:r>
              <a:rPr lang="en-US" sz="1400" b="0" dirty="0" err="1">
                <a:solidFill>
                  <a:schemeClr val="tx2">
                    <a:lumMod val="75000"/>
                  </a:schemeClr>
                </a:solidFill>
                <a:latin typeface="+mn-ea"/>
                <a:cs typeface="+mn-ea"/>
              </a:rPr>
              <a:t>max_depth</a:t>
            </a:r>
            <a:r>
              <a:rPr lang="en-US" sz="1400" b="0" dirty="0">
                <a:solidFill>
                  <a:schemeClr val="tx2">
                    <a:lumMod val="75000"/>
                  </a:schemeClr>
                </a:solidFill>
                <a:latin typeface="+mn-ea"/>
                <a:cs typeface="+mn-ea"/>
              </a:rPr>
              <a:t> :</a:t>
            </a:r>
            <a:endParaRPr lang="zh-CN" sz="1200" b="0" dirty="0">
              <a:latin typeface="+mn-ea"/>
              <a:cs typeface="+mn-ea"/>
            </a:endParaRPr>
          </a:p>
          <a:p>
            <a:pPr indent="0" algn="l"/>
            <a:r>
              <a:rPr lang="zh-CN" sz="1200" b="0" dirty="0">
                <a:latin typeface="+mn-ea"/>
                <a:cs typeface="+mn-ea"/>
              </a:rPr>
              <a:t>树的最大深度</a:t>
            </a:r>
            <a:r>
              <a:rPr lang="en-US" sz="1200" b="0" dirty="0">
                <a:latin typeface="+mn-ea"/>
                <a:cs typeface="+mn-ea"/>
              </a:rPr>
              <a:t>integer</a:t>
            </a:r>
            <a:r>
              <a:rPr lang="zh-CN" sz="1200" b="0" dirty="0">
                <a:latin typeface="+mn-ea"/>
                <a:cs typeface="+mn-ea"/>
              </a:rPr>
              <a:t>或者</a:t>
            </a:r>
            <a:r>
              <a:rPr lang="en-US" sz="1200" b="0" dirty="0">
                <a:latin typeface="+mn-ea"/>
                <a:cs typeface="+mn-ea"/>
              </a:rPr>
              <a:t>None</a:t>
            </a:r>
            <a:r>
              <a:rPr lang="zh-CN" sz="1200" b="0" dirty="0">
                <a:latin typeface="+mn-ea"/>
                <a:cs typeface="+mn-ea"/>
              </a:rPr>
              <a:t>。树的最大深度，如果</a:t>
            </a:r>
            <a:r>
              <a:rPr lang="en-US" sz="1200" b="0" dirty="0">
                <a:latin typeface="+mn-ea"/>
                <a:cs typeface="+mn-ea"/>
              </a:rPr>
              <a:t>None</a:t>
            </a:r>
            <a:r>
              <a:rPr lang="zh-CN" sz="1200" b="0" dirty="0">
                <a:latin typeface="+mn-ea"/>
                <a:cs typeface="+mn-ea"/>
              </a:rPr>
              <a:t>，节点扩展直到所有叶子是纯的或者所有叶子节点包含的样例数小于</a:t>
            </a:r>
            <a:r>
              <a:rPr lang="en-US" sz="1200" b="0" dirty="0" err="1">
                <a:latin typeface="+mn-ea"/>
                <a:cs typeface="+mn-ea"/>
              </a:rPr>
              <a:t>min_samples_split</a:t>
            </a:r>
            <a:endParaRPr lang="en-US" sz="1200" b="0" dirty="0">
              <a:latin typeface="+mn-ea"/>
              <a:cs typeface="+mn-ea"/>
            </a:endParaRPr>
          </a:p>
          <a:p>
            <a:pPr indent="0" algn="l"/>
            <a:r>
              <a:rPr lang="en-US" sz="1200" b="0" dirty="0">
                <a:latin typeface="+mn-ea"/>
                <a:cs typeface="+mn-ea"/>
              </a:rPr>
              <a:t> </a:t>
            </a:r>
          </a:p>
          <a:p>
            <a:pPr indent="0" algn="l"/>
            <a:r>
              <a:rPr lang="en-US" sz="1400" b="0" dirty="0">
                <a:solidFill>
                  <a:schemeClr val="tx2">
                    <a:lumMod val="75000"/>
                  </a:schemeClr>
                </a:solidFill>
                <a:latin typeface="+mn-ea"/>
                <a:cs typeface="+mn-ea"/>
              </a:rPr>
              <a:t>5)</a:t>
            </a:r>
            <a:r>
              <a:rPr lang="en-US" sz="1400" b="0" dirty="0" err="1">
                <a:solidFill>
                  <a:schemeClr val="tx2">
                    <a:lumMod val="75000"/>
                  </a:schemeClr>
                </a:solidFill>
                <a:latin typeface="+mn-ea"/>
                <a:cs typeface="+mn-ea"/>
              </a:rPr>
              <a:t>min_samples_split</a:t>
            </a:r>
            <a:r>
              <a:rPr lang="en-US" sz="1400" b="0" dirty="0">
                <a:solidFill>
                  <a:schemeClr val="tx2">
                    <a:lumMod val="75000"/>
                  </a:schemeClr>
                </a:solidFill>
                <a:latin typeface="+mn-ea"/>
                <a:cs typeface="+mn-ea"/>
              </a:rPr>
              <a:t> ：</a:t>
            </a:r>
            <a:endParaRPr lang="zh-CN" sz="1400" b="0" dirty="0">
              <a:solidFill>
                <a:srgbClr val="FF0000"/>
              </a:solidFill>
              <a:latin typeface="+mn-ea"/>
              <a:cs typeface="+mn-ea"/>
            </a:endParaRPr>
          </a:p>
          <a:p>
            <a:pPr indent="0" algn="l"/>
            <a:r>
              <a:rPr lang="zh-CN" sz="1200" b="0" dirty="0">
                <a:latin typeface="+mn-ea"/>
                <a:cs typeface="+mn-ea"/>
              </a:rPr>
              <a:t>分裂内部节点需要的最少样例数，默认值是</a:t>
            </a:r>
            <a:r>
              <a:rPr lang="en-US" sz="1200" b="0" dirty="0">
                <a:latin typeface="+mn-ea"/>
                <a:cs typeface="+mn-ea"/>
              </a:rPr>
              <a:t>2</a:t>
            </a:r>
            <a:r>
              <a:rPr lang="zh-CN" sz="1200" b="0" dirty="0">
                <a:latin typeface="+mn-ea"/>
                <a:cs typeface="+mn-ea"/>
              </a:rPr>
              <a:t>。</a:t>
            </a:r>
            <a:r>
              <a:rPr lang="en-US" sz="1200" b="0" dirty="0">
                <a:latin typeface="+mn-ea"/>
                <a:cs typeface="+mn-ea"/>
              </a:rPr>
              <a:t>int(</a:t>
            </a:r>
            <a:r>
              <a:rPr lang="zh-CN" sz="1200" b="0" dirty="0">
                <a:latin typeface="+mn-ea"/>
                <a:cs typeface="+mn-ea"/>
              </a:rPr>
              <a:t>具体数目</a:t>
            </a:r>
            <a:r>
              <a:rPr lang="en-US" sz="1200" b="0" dirty="0">
                <a:latin typeface="+mn-ea"/>
                <a:cs typeface="+mn-ea"/>
              </a:rPr>
              <a:t>),float(</a:t>
            </a:r>
            <a:r>
              <a:rPr lang="zh-CN" sz="1200" b="0" dirty="0">
                <a:latin typeface="+mn-ea"/>
                <a:cs typeface="+mn-ea"/>
              </a:rPr>
              <a:t>数目的百分比</a:t>
            </a:r>
            <a:r>
              <a:rPr lang="en-US" sz="1200" b="0" dirty="0">
                <a:latin typeface="+mn-ea"/>
                <a:cs typeface="+mn-ea"/>
              </a:rPr>
              <a:t>)</a:t>
            </a:r>
            <a:endParaRPr lang="en-US" altLang="en-US" sz="1200" b="0" dirty="0">
              <a:latin typeface="+mn-ea"/>
              <a:cs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custDataLst>
              <p:tags r:id="rId2"/>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sp>
        <p:nvSpPr>
          <p:cNvPr id="100" name="文本框 99"/>
          <p:cNvSpPr txBox="1"/>
          <p:nvPr/>
        </p:nvSpPr>
        <p:spPr>
          <a:xfrm>
            <a:off x="608163" y="731260"/>
            <a:ext cx="7849235" cy="3516630"/>
          </a:xfrm>
          <a:prstGeom prst="rect">
            <a:avLst/>
          </a:prstGeom>
          <a:noFill/>
          <a:ln w="9525">
            <a:noFill/>
          </a:ln>
        </p:spPr>
        <p:txBody>
          <a:bodyPr wrap="square">
            <a:noAutofit/>
          </a:bodyPr>
          <a:lstStyle/>
          <a:p>
            <a:pPr indent="0"/>
            <a:r>
              <a:rPr lang="en-US" sz="1400" b="0" dirty="0">
                <a:solidFill>
                  <a:schemeClr val="tx2">
                    <a:lumMod val="75000"/>
                  </a:schemeClr>
                </a:solidFill>
                <a:latin typeface="+mn-ea"/>
                <a:cs typeface="+mn-ea"/>
              </a:rPr>
              <a:t>6)</a:t>
            </a:r>
            <a:r>
              <a:rPr lang="en-US" sz="1400" b="0" dirty="0" err="1">
                <a:solidFill>
                  <a:schemeClr val="tx2">
                    <a:lumMod val="75000"/>
                  </a:schemeClr>
                </a:solidFill>
                <a:latin typeface="+mn-ea"/>
                <a:cs typeface="+mn-ea"/>
              </a:rPr>
              <a:t>min_samples_leaf</a:t>
            </a:r>
            <a:r>
              <a:rPr lang="en-US" sz="1400" b="0" dirty="0">
                <a:solidFill>
                  <a:schemeClr val="tx2">
                    <a:lumMod val="75000"/>
                  </a:schemeClr>
                </a:solidFill>
                <a:latin typeface="+mn-ea"/>
                <a:cs typeface="+mn-ea"/>
              </a:rPr>
              <a:t> ：</a:t>
            </a:r>
            <a:endParaRPr lang="zh-CN" sz="1200" b="0" dirty="0">
              <a:latin typeface="+mn-ea"/>
              <a:cs typeface="+mn-ea"/>
            </a:endParaRPr>
          </a:p>
          <a:p>
            <a:pPr indent="0"/>
            <a:r>
              <a:rPr lang="zh-CN" sz="1200" b="0" dirty="0">
                <a:latin typeface="+mn-ea"/>
                <a:cs typeface="+mn-ea"/>
              </a:rPr>
              <a:t>叶子节点上应有的最少样例数，默认值是1。</a:t>
            </a:r>
          </a:p>
          <a:p>
            <a:pPr indent="0"/>
            <a:r>
              <a:rPr lang="zh-CN" sz="1200" b="0" dirty="0">
                <a:latin typeface="+mn-ea"/>
                <a:cs typeface="+mn-ea"/>
              </a:rPr>
              <a:t>int(具体数目),float(数目的百分比)。</a:t>
            </a:r>
          </a:p>
          <a:p>
            <a:pPr indent="0"/>
            <a:r>
              <a:rPr lang="zh-CN" sz="1200" b="0" dirty="0">
                <a:latin typeface="+mn-ea"/>
                <a:cs typeface="+mn-ea"/>
              </a:rPr>
              <a:t>更少的节点数使得模型更容易遭受noise data的影响。</a:t>
            </a:r>
          </a:p>
          <a:p>
            <a:pPr indent="0"/>
            <a:r>
              <a:rPr lang="zh-CN" sz="1200" b="0" dirty="0">
                <a:latin typeface="+mn-ea"/>
                <a:cs typeface="+mn-ea"/>
              </a:rPr>
              <a:t> </a:t>
            </a:r>
          </a:p>
          <a:p>
            <a:pPr indent="0"/>
            <a:r>
              <a:rPr lang="en-US" sz="1400" b="0" dirty="0">
                <a:solidFill>
                  <a:schemeClr val="tx2">
                    <a:lumMod val="75000"/>
                  </a:schemeClr>
                </a:solidFill>
                <a:latin typeface="+mn-ea"/>
                <a:cs typeface="+mn-ea"/>
              </a:rPr>
              <a:t>7)</a:t>
            </a:r>
            <a:r>
              <a:rPr lang="en-US" sz="1400" b="0" dirty="0" err="1">
                <a:solidFill>
                  <a:schemeClr val="tx2">
                    <a:lumMod val="75000"/>
                  </a:schemeClr>
                </a:solidFill>
                <a:latin typeface="+mn-ea"/>
                <a:cs typeface="+mn-ea"/>
              </a:rPr>
              <a:t>max_leaf_nodes</a:t>
            </a:r>
            <a:r>
              <a:rPr lang="en-US" sz="1400" b="0" dirty="0">
                <a:solidFill>
                  <a:schemeClr val="tx2">
                    <a:lumMod val="75000"/>
                  </a:schemeClr>
                </a:solidFill>
                <a:latin typeface="+mn-ea"/>
                <a:cs typeface="+mn-ea"/>
              </a:rPr>
              <a:t> ：</a:t>
            </a:r>
            <a:endParaRPr lang="zh-CN" sz="1200" b="0" dirty="0">
              <a:latin typeface="+mn-ea"/>
              <a:cs typeface="+mn-ea"/>
            </a:endParaRPr>
          </a:p>
          <a:p>
            <a:pPr indent="0"/>
            <a:r>
              <a:rPr lang="zh-CN" sz="1200" b="0" dirty="0">
                <a:latin typeface="+mn-ea"/>
                <a:cs typeface="+mn-ea"/>
              </a:rPr>
              <a:t>最大叶子节点数。</a:t>
            </a:r>
          </a:p>
          <a:p>
            <a:pPr indent="0"/>
            <a:r>
              <a:rPr lang="zh-CN" sz="1200" b="0" dirty="0">
                <a:latin typeface="+mn-ea"/>
                <a:cs typeface="+mn-ea"/>
              </a:rPr>
              <a:t>以”最优优先方式”(best-first fashion),最优节点定义为:纯度的相对减少.如果None则不限制叶子节点个数;[float]</a:t>
            </a:r>
          </a:p>
          <a:p>
            <a:pPr indent="0"/>
            <a:r>
              <a:rPr lang="zh-CN" sz="1200" b="0" dirty="0">
                <a:latin typeface="+mn-ea"/>
                <a:cs typeface="+mn-ea"/>
              </a:rPr>
              <a:t> </a:t>
            </a:r>
          </a:p>
          <a:p>
            <a:pPr indent="0"/>
            <a:r>
              <a:rPr lang="en-US" sz="1400" b="0" dirty="0">
                <a:solidFill>
                  <a:schemeClr val="tx2">
                    <a:lumMod val="75000"/>
                  </a:schemeClr>
                </a:solidFill>
                <a:latin typeface="+mn-ea"/>
                <a:cs typeface="+mn-ea"/>
              </a:rPr>
              <a:t>8)</a:t>
            </a:r>
            <a:r>
              <a:rPr lang="en-US" sz="1400" b="0" dirty="0" err="1">
                <a:solidFill>
                  <a:schemeClr val="tx2">
                    <a:lumMod val="75000"/>
                  </a:schemeClr>
                </a:solidFill>
                <a:latin typeface="+mn-ea"/>
                <a:cs typeface="+mn-ea"/>
              </a:rPr>
              <a:t>min_impurity_split</a:t>
            </a:r>
            <a:r>
              <a:rPr lang="en-US" sz="1400" b="0" dirty="0">
                <a:solidFill>
                  <a:schemeClr val="tx2">
                    <a:lumMod val="75000"/>
                  </a:schemeClr>
                </a:solidFill>
                <a:latin typeface="+mn-ea"/>
                <a:cs typeface="+mn-ea"/>
              </a:rPr>
              <a:t> :</a:t>
            </a:r>
            <a:endParaRPr lang="zh-CN" sz="1200" b="0" dirty="0">
              <a:latin typeface="+mn-ea"/>
              <a:cs typeface="+mn-ea"/>
            </a:endParaRPr>
          </a:p>
          <a:p>
            <a:pPr indent="0"/>
            <a:r>
              <a:rPr lang="zh-CN" sz="1200" b="0" dirty="0">
                <a:latin typeface="+mn-ea"/>
                <a:cs typeface="+mn-ea"/>
              </a:rPr>
              <a:t>树增长提前结束的阈值。</a:t>
            </a:r>
          </a:p>
          <a:p>
            <a:pPr indent="0"/>
            <a:r>
              <a:rPr lang="zh-CN" sz="1200" b="0" dirty="0">
                <a:latin typeface="+mn-ea"/>
                <a:cs typeface="+mn-ea"/>
              </a:rPr>
              <a:t>对于当前节点,大于这个阈值将分裂,否则就看做叶子节点; [float]</a:t>
            </a:r>
          </a:p>
          <a:p>
            <a:pPr indent="0"/>
            <a:r>
              <a:rPr lang="zh-CN" sz="1200" b="0" dirty="0">
                <a:latin typeface="+mn-ea"/>
                <a:cs typeface="+mn-ea"/>
              </a:rPr>
              <a:t> </a:t>
            </a:r>
          </a:p>
          <a:p>
            <a:pPr indent="0"/>
            <a:r>
              <a:rPr lang="en-US" sz="1400" b="0" dirty="0">
                <a:solidFill>
                  <a:schemeClr val="tx2">
                    <a:lumMod val="75000"/>
                  </a:schemeClr>
                </a:solidFill>
                <a:latin typeface="+mn-ea"/>
                <a:cs typeface="+mn-ea"/>
              </a:rPr>
              <a:t>9)</a:t>
            </a:r>
            <a:r>
              <a:rPr lang="en-US" sz="1400" b="0" dirty="0" err="1">
                <a:solidFill>
                  <a:schemeClr val="tx2">
                    <a:lumMod val="75000"/>
                  </a:schemeClr>
                </a:solidFill>
                <a:latin typeface="+mn-ea"/>
                <a:cs typeface="+mn-ea"/>
              </a:rPr>
              <a:t>min_impurity_decrease</a:t>
            </a:r>
            <a:r>
              <a:rPr lang="en-US" sz="1400" b="0" dirty="0">
                <a:solidFill>
                  <a:schemeClr val="tx2">
                    <a:lumMod val="75000"/>
                  </a:schemeClr>
                </a:solidFill>
                <a:latin typeface="+mn-ea"/>
                <a:cs typeface="+mn-ea"/>
              </a:rPr>
              <a:t> ：</a:t>
            </a:r>
            <a:endParaRPr lang="zh-CN" sz="1200" b="0" dirty="0">
              <a:latin typeface="+mn-ea"/>
              <a:cs typeface="+mn-ea"/>
            </a:endParaRPr>
          </a:p>
          <a:p>
            <a:pPr indent="0"/>
            <a:r>
              <a:rPr lang="zh-CN" sz="1200" b="0" dirty="0">
                <a:latin typeface="+mn-ea"/>
                <a:cs typeface="+mn-ea"/>
              </a:rPr>
              <a:t>一个阈值,表示一个节点分裂的条件是:如果这次分裂纯度的减少大于等于这这个值.</a:t>
            </a:r>
          </a:p>
          <a:p>
            <a:pPr indent="0"/>
            <a:endParaRPr lang="zh-CN" sz="1200" b="0" dirty="0">
              <a:latin typeface="+mn-ea"/>
              <a:cs typeface="+mn-ea"/>
            </a:endParaRPr>
          </a:p>
          <a:p>
            <a:pPr indent="0"/>
            <a:r>
              <a:rPr lang="en-US" sz="1400" b="0" dirty="0">
                <a:solidFill>
                  <a:schemeClr val="tx2">
                    <a:lumMod val="75000"/>
                  </a:schemeClr>
                </a:solidFill>
                <a:latin typeface="+mn-ea"/>
                <a:cs typeface="+mn-ea"/>
              </a:rPr>
              <a:t>10)bootstrap ：</a:t>
            </a:r>
          </a:p>
          <a:p>
            <a:pPr indent="0"/>
            <a:r>
              <a:rPr lang="zh-CN" sz="1200" b="0" dirty="0">
                <a:latin typeface="+mn-ea"/>
                <a:cs typeface="+mn-ea"/>
              </a:rPr>
              <a:t>构建数是不是采用有放回样本的方式(bootstrap samples); [True/False]</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custDataLst>
              <p:tags r:id="rId1"/>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custDataLst>
              <p:tags r:id="rId2"/>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3"/>
            </p:custDataLst>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sp>
        <p:nvSpPr>
          <p:cNvPr id="100" name="文本框 99"/>
          <p:cNvSpPr txBox="1"/>
          <p:nvPr/>
        </p:nvSpPr>
        <p:spPr>
          <a:xfrm>
            <a:off x="596265" y="669290"/>
            <a:ext cx="7533640" cy="3692525"/>
          </a:xfrm>
          <a:prstGeom prst="rect">
            <a:avLst/>
          </a:prstGeom>
          <a:noFill/>
          <a:ln w="9525">
            <a:noFill/>
          </a:ln>
        </p:spPr>
        <p:txBody>
          <a:bodyPr wrap="square">
            <a:spAutoFit/>
          </a:bodyPr>
          <a:lstStyle/>
          <a:p>
            <a:pPr indent="0"/>
            <a:r>
              <a:rPr lang="en-US" sz="1400" b="0">
                <a:solidFill>
                  <a:schemeClr val="tx2">
                    <a:lumMod val="75000"/>
                  </a:schemeClr>
                </a:solidFill>
                <a:latin typeface="+mn-ea"/>
                <a:cs typeface="+mn-ea"/>
              </a:rPr>
              <a:t>11)oob_score ：</a:t>
            </a:r>
            <a:endParaRPr lang="zh-CN" sz="1200" b="0">
              <a:latin typeface="+mn-ea"/>
              <a:cs typeface="+mn-ea"/>
            </a:endParaRPr>
          </a:p>
          <a:p>
            <a:pPr indent="0"/>
            <a:r>
              <a:rPr lang="zh-CN" sz="1200" b="0">
                <a:latin typeface="+mn-ea"/>
                <a:cs typeface="+mn-ea"/>
              </a:rPr>
              <a:t>交叉验证相关的属性。</a:t>
            </a:r>
          </a:p>
          <a:p>
            <a:pPr indent="0"/>
            <a:r>
              <a:rPr lang="zh-CN" sz="1200" b="0">
                <a:latin typeface="+mn-ea"/>
                <a:cs typeface="+mn-ea"/>
              </a:rPr>
              <a:t> </a:t>
            </a:r>
          </a:p>
          <a:p>
            <a:pPr indent="0"/>
            <a:r>
              <a:rPr lang="en-US" sz="1400" b="0">
                <a:solidFill>
                  <a:schemeClr val="tx2">
                    <a:lumMod val="75000"/>
                  </a:schemeClr>
                </a:solidFill>
                <a:latin typeface="+mn-ea"/>
                <a:cs typeface="+mn-ea"/>
              </a:rPr>
              <a:t>12)n_jobs ：</a:t>
            </a:r>
            <a:endParaRPr lang="zh-CN" sz="1200" b="0">
              <a:latin typeface="+mn-ea"/>
              <a:cs typeface="+mn-ea"/>
            </a:endParaRPr>
          </a:p>
          <a:p>
            <a:pPr indent="0"/>
            <a:r>
              <a:rPr lang="zh-CN" sz="1200" b="0">
                <a:latin typeface="+mn-ea"/>
                <a:cs typeface="+mn-ea"/>
              </a:rPr>
              <a:t>设定fit和predict阶段并列执行的任务个数,如果设置为-1表示并行执行的任务数等于计算级核数; [integer, optional (default=1)]</a:t>
            </a:r>
          </a:p>
          <a:p>
            <a:pPr indent="0"/>
            <a:r>
              <a:rPr lang="zh-CN" sz="1200" b="0">
                <a:latin typeface="+mn-ea"/>
                <a:cs typeface="+mn-ea"/>
              </a:rPr>
              <a:t> </a:t>
            </a:r>
          </a:p>
          <a:p>
            <a:pPr indent="0"/>
            <a:r>
              <a:rPr lang="en-US" sz="1400" b="0">
                <a:solidFill>
                  <a:schemeClr val="tx2">
                    <a:lumMod val="75000"/>
                  </a:schemeClr>
                </a:solidFill>
                <a:latin typeface="+mn-ea"/>
                <a:cs typeface="+mn-ea"/>
              </a:rPr>
              <a:t>13)random_state ：</a:t>
            </a:r>
            <a:endParaRPr lang="zh-CN" sz="1200" b="0">
              <a:latin typeface="+mn-ea"/>
              <a:cs typeface="+mn-ea"/>
            </a:endParaRPr>
          </a:p>
          <a:p>
            <a:pPr indent="0"/>
            <a:r>
              <a:rPr lang="zh-CN" sz="1200" b="0">
                <a:latin typeface="+mn-ea"/>
                <a:cs typeface="+mn-ea"/>
              </a:rPr>
              <a:t>如果是int数值表示它就是随机数产生器的种子.如果指定RandomState实例,它就是随机产生器的种子.如果是None,随机数产生器是np.random所用的RandomState实例; [int, RandomState instance or None, optional (default=None)]</a:t>
            </a:r>
          </a:p>
          <a:p>
            <a:pPr indent="0"/>
            <a:r>
              <a:rPr lang="zh-CN" sz="1200" b="0">
                <a:latin typeface="+mn-ea"/>
                <a:cs typeface="+mn-ea"/>
              </a:rPr>
              <a:t> </a:t>
            </a:r>
          </a:p>
          <a:p>
            <a:pPr indent="0"/>
            <a:r>
              <a:rPr lang="zh-CN" sz="1200" b="0">
                <a:latin typeface="+mn-ea"/>
                <a:cs typeface="+mn-ea"/>
              </a:rPr>
              <a:t>在这里我们主要考虑n_estimators，max_depth，min_samples_leaf，criterion</a:t>
            </a:r>
          </a:p>
          <a:p>
            <a:pPr indent="0"/>
            <a:r>
              <a:rPr lang="zh-CN" sz="1200" b="0">
                <a:latin typeface="+mn-ea"/>
                <a:cs typeface="+mn-ea"/>
              </a:rPr>
              <a:t> </a:t>
            </a:r>
          </a:p>
          <a:p>
            <a:pPr indent="0"/>
            <a:r>
              <a:rPr lang="zh-CN" sz="1200" b="0">
                <a:latin typeface="+mn-ea"/>
                <a:cs typeface="+mn-ea"/>
              </a:rPr>
              <a:t>param_RF = {"n_estimators": [100,150,200,250],</a:t>
            </a:r>
          </a:p>
          <a:p>
            <a:pPr indent="0"/>
            <a:r>
              <a:rPr lang="zh-CN" sz="1200" b="0">
                <a:latin typeface="+mn-ea"/>
                <a:cs typeface="+mn-ea"/>
              </a:rPr>
              <a:t>         "max_depth": [4,8,12],</a:t>
            </a:r>
          </a:p>
          <a:p>
            <a:pPr indent="0"/>
            <a:r>
              <a:rPr lang="zh-CN" sz="1200" b="0">
                <a:latin typeface="+mn-ea"/>
                <a:cs typeface="+mn-ea"/>
              </a:rPr>
              <a:t>         "min_samples_leaf":[100,150,200],   </a:t>
            </a:r>
          </a:p>
          <a:p>
            <a:pPr indent="0"/>
            <a:r>
              <a:rPr lang="zh-CN" sz="1200" b="0">
                <a:latin typeface="+mn-ea"/>
                <a:cs typeface="+mn-ea"/>
              </a:rPr>
              <a:t>        "criterion": ["gini","entropy"]</a:t>
            </a:r>
          </a:p>
          <a:p>
            <a:pPr indent="0"/>
            <a:r>
              <a:rPr lang="zh-CN" sz="1200" b="0">
                <a:latin typeface="+mn-ea"/>
                <a:cs typeface="+mn-ea"/>
              </a:rPr>
              <a:t>}</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custDataLst>
              <p:tags r:id="rId2"/>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21385" y="179705"/>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grpSp>
        <p:nvGrpSpPr>
          <p:cNvPr id="85" name="组合 84"/>
          <p:cNvGrpSpPr/>
          <p:nvPr/>
        </p:nvGrpSpPr>
        <p:grpSpPr>
          <a:xfrm>
            <a:off x="260985" y="1761490"/>
            <a:ext cx="1346835" cy="1303020"/>
            <a:chOff x="304800" y="673100"/>
            <a:chExt cx="4000500" cy="4000500"/>
          </a:xfrm>
          <a:effectLst>
            <a:outerShdw blurRad="444500" dist="254000" dir="8100000" algn="tr" rotWithShape="0">
              <a:prstClr val="black">
                <a:alpha val="50000"/>
              </a:prstClr>
            </a:outerShdw>
          </a:effectLst>
        </p:grpSpPr>
        <p:sp>
          <p:nvSpPr>
            <p:cNvPr id="93" name="同心圆 92"/>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2" name="椭圆 101"/>
            <p:cNvSpPr/>
            <p:nvPr>
              <p:custDataLst>
                <p:tags r:id="rId12"/>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gradFill>
                    <a:gsLst>
                      <a:gs pos="0">
                        <a:srgbClr val="012D86"/>
                      </a:gs>
                      <a:gs pos="100000">
                        <a:srgbClr val="0E2557"/>
                      </a:gs>
                    </a:gsLst>
                    <a:lin scaled="0"/>
                  </a:gradFill>
                </a:rPr>
                <a:t>RF</a:t>
              </a:r>
            </a:p>
            <a:p>
              <a:pPr algn="ctr"/>
              <a:r>
                <a:rPr lang="zh-CN" altLang="en-US" sz="2800" b="1">
                  <a:gradFill>
                    <a:gsLst>
                      <a:gs pos="0">
                        <a:srgbClr val="012D86"/>
                      </a:gs>
                      <a:gs pos="100000">
                        <a:srgbClr val="0E2557"/>
                      </a:gs>
                    </a:gsLst>
                    <a:lin scaled="0"/>
                  </a:gradFill>
                </a:rPr>
                <a:t>调参</a:t>
              </a:r>
            </a:p>
          </p:txBody>
        </p:sp>
      </p:grpSp>
      <p:grpSp>
        <p:nvGrpSpPr>
          <p:cNvPr id="5" name="组合 4"/>
          <p:cNvGrpSpPr/>
          <p:nvPr/>
        </p:nvGrpSpPr>
        <p:grpSpPr>
          <a:xfrm>
            <a:off x="1583946" y="2304698"/>
            <a:ext cx="1223538" cy="368530"/>
            <a:chOff x="3838575" y="2712368"/>
            <a:chExt cx="1604974" cy="368530"/>
          </a:xfrm>
        </p:grpSpPr>
        <p:cxnSp>
          <p:nvCxnSpPr>
            <p:cNvPr id="6" name="直接连接符 5"/>
            <p:cNvCxnSpPr/>
            <p:nvPr>
              <p:custDataLst>
                <p:tags r:id="rId6"/>
              </p:custDataLst>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7"/>
              </p:custDataLst>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8"/>
              </p:custDataLst>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9"/>
              </p:custDataLst>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504301" y="890667"/>
            <a:ext cx="6138545" cy="3996055"/>
            <a:chOff x="-95031" y="-68551"/>
            <a:chExt cx="8627604" cy="5616376"/>
          </a:xfrm>
          <a:effectLst>
            <a:outerShdw blurRad="444500" dist="254000" dir="8100000" algn="tr" rotWithShape="0">
              <a:prstClr val="black">
                <a:alpha val="50000"/>
              </a:prstClr>
            </a:outerShdw>
          </a:effectLst>
        </p:grpSpPr>
        <p:sp>
          <p:nvSpPr>
            <p:cNvPr id="12" name="同心圆 11"/>
            <p:cNvSpPr/>
            <p:nvPr>
              <p:custDataLst>
                <p:tags r:id="rId4"/>
              </p:custDataLst>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custDataLst>
                <p:tags r:id="rId5"/>
              </p:custDataLst>
            </p:nvPr>
          </p:nvSpPr>
          <p:spPr>
            <a:xfrm>
              <a:off x="-95031" y="-68551"/>
              <a:ext cx="8577625" cy="561637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l"/>
              <a:endParaRPr lang="zh-CN" altLang="en-US"/>
            </a:p>
          </p:txBody>
        </p:sp>
      </p:grpSp>
      <p:sp>
        <p:nvSpPr>
          <p:cNvPr id="100" name="文本框 99"/>
          <p:cNvSpPr txBox="1"/>
          <p:nvPr/>
        </p:nvSpPr>
        <p:spPr>
          <a:xfrm>
            <a:off x="2505075" y="890905"/>
            <a:ext cx="6102350" cy="1198880"/>
          </a:xfrm>
          <a:prstGeom prst="rect">
            <a:avLst/>
          </a:prstGeom>
          <a:noFill/>
          <a:ln w="9525">
            <a:noFill/>
          </a:ln>
        </p:spPr>
        <p:txBody>
          <a:bodyPr wrap="square">
            <a:spAutoFit/>
          </a:bodyPr>
          <a:lstStyle/>
          <a:p>
            <a:pPr indent="266700"/>
            <a:r>
              <a:rPr lang="zh-CN" sz="1200" b="0">
                <a:solidFill>
                  <a:srgbClr val="C00000"/>
                </a:solidFill>
                <a:latin typeface="Times New Roman" panose="02020603050405020304" pitchFamily="18" charset="0"/>
                <a:ea typeface="宋体" panose="02010600030101010101" pitchFamily="2" charset="-122"/>
              </a:rPr>
              <a:t>一般采用网格搜索法优化超参数组合。这里将调参方法简单归纳为三条：</a:t>
            </a:r>
            <a:r>
              <a:rPr lang="en-US" sz="1200" b="0">
                <a:solidFill>
                  <a:srgbClr val="C00000"/>
                </a:solidFill>
                <a:latin typeface="Times New Roman" panose="02020603050405020304" pitchFamily="18" charset="0"/>
                <a:ea typeface="宋体" panose="02010600030101010101" pitchFamily="2" charset="-122"/>
              </a:rPr>
              <a:t>1</a:t>
            </a:r>
            <a:r>
              <a:rPr lang="zh-CN" sz="1200" b="0">
                <a:solidFill>
                  <a:srgbClr val="C00000"/>
                </a:solidFill>
                <a:latin typeface="Times New Roman" panose="02020603050405020304" pitchFamily="18" charset="0"/>
                <a:ea typeface="宋体" panose="02010600030101010101" pitchFamily="2" charset="-122"/>
              </a:rPr>
              <a:t>、分块调参（不同框架参数分开调参）；</a:t>
            </a:r>
            <a:r>
              <a:rPr lang="en-US" sz="1200" b="0">
                <a:solidFill>
                  <a:srgbClr val="C00000"/>
                </a:solidFill>
                <a:latin typeface="Times New Roman" panose="02020603050405020304" pitchFamily="18" charset="0"/>
                <a:ea typeface="宋体" panose="02010600030101010101" pitchFamily="2" charset="-122"/>
              </a:rPr>
              <a:t>2</a:t>
            </a:r>
            <a:r>
              <a:rPr lang="zh-CN" sz="1200" b="0">
                <a:solidFill>
                  <a:srgbClr val="C00000"/>
                </a:solidFill>
                <a:latin typeface="Times New Roman" panose="02020603050405020304" pitchFamily="18" charset="0"/>
                <a:ea typeface="宋体" panose="02010600030101010101" pitchFamily="2" charset="-122"/>
              </a:rPr>
              <a:t>、一次调参不超过三个参数；</a:t>
            </a:r>
            <a:r>
              <a:rPr lang="en-US" sz="1200" b="0">
                <a:solidFill>
                  <a:srgbClr val="C00000"/>
                </a:solidFill>
                <a:latin typeface="Times New Roman" panose="02020603050405020304" pitchFamily="18" charset="0"/>
                <a:ea typeface="宋体" panose="02010600030101010101" pitchFamily="2" charset="-122"/>
              </a:rPr>
              <a:t>3</a:t>
            </a:r>
            <a:r>
              <a:rPr lang="zh-CN" sz="1200" b="0">
                <a:solidFill>
                  <a:srgbClr val="C00000"/>
                </a:solidFill>
                <a:latin typeface="Times New Roman" panose="02020603050405020304" pitchFamily="18" charset="0"/>
                <a:ea typeface="宋体" panose="02010600030101010101" pitchFamily="2" charset="-122"/>
              </a:rPr>
              <a:t>、逐步缩小参数范围。</a:t>
            </a:r>
            <a:endParaRPr lang="en-US" sz="1200" b="0">
              <a:solidFill>
                <a:srgbClr val="C00000"/>
              </a:solidFill>
              <a:latin typeface="Times New Roman" panose="02020603050405020304" pitchFamily="18" charset="0"/>
              <a:ea typeface="宋体" panose="02010600030101010101" pitchFamily="2" charset="-122"/>
            </a:endParaRPr>
          </a:p>
          <a:p>
            <a:pPr indent="266700"/>
            <a:r>
              <a:rPr lang="en-US" sz="1200" b="0">
                <a:latin typeface="Times New Roman" panose="02020603050405020304" pitchFamily="18" charset="0"/>
                <a:ea typeface="宋体" panose="02010600030101010101" pitchFamily="2" charset="-122"/>
              </a:rPr>
              <a:t>param_RF = {"n_estimators": [100,150,200,250], "max_depth": [4,8,12],           "min_samples_leaf":[100,150,200],   "criterion": ["gini","entropy"]</a:t>
            </a:r>
          </a:p>
          <a:p>
            <a:pPr indent="266700"/>
            <a:r>
              <a:rPr lang="en-US" sz="1200" b="0">
                <a:latin typeface="Times New Roman" panose="02020603050405020304" pitchFamily="18" charset="0"/>
                <a:ea typeface="宋体" panose="02010600030101010101" pitchFamily="2" charset="-122"/>
              </a:rPr>
              <a:t>modelRF = GridSearchCV(RF,param_grid = param_RF, cv=kfold,  scoring="accuracy", n_jobs= -1, verbose = 1)</a:t>
            </a:r>
            <a:endParaRPr lang="en-US" altLang="en-US" sz="1200" b="0">
              <a:latin typeface="Times New Roman" panose="02020603050405020304" pitchFamily="18" charset="0"/>
              <a:ea typeface="宋体" panose="02010600030101010101" pitchFamily="2" charset="-122"/>
            </a:endParaRPr>
          </a:p>
        </p:txBody>
      </p:sp>
      <p:pic>
        <p:nvPicPr>
          <p:cNvPr id="1865336674" name="图片 1"/>
          <p:cNvPicPr>
            <a:picLocks noChangeAspect="1"/>
          </p:cNvPicPr>
          <p:nvPr>
            <p:custDataLst>
              <p:tags r:id="rId3"/>
            </p:custDataLst>
          </p:nvPr>
        </p:nvPicPr>
        <p:blipFill>
          <a:blip r:embed="rId14"/>
          <a:stretch>
            <a:fillRect/>
          </a:stretch>
        </p:blipFill>
        <p:spPr>
          <a:xfrm>
            <a:off x="2945765" y="2015490"/>
            <a:ext cx="5087620" cy="2175510"/>
          </a:xfrm>
          <a:prstGeom prst="rect">
            <a:avLst/>
          </a:prstGeom>
        </p:spPr>
      </p:pic>
      <p:sp>
        <p:nvSpPr>
          <p:cNvPr id="14" name="文本框 13"/>
          <p:cNvSpPr txBox="1"/>
          <p:nvPr/>
        </p:nvSpPr>
        <p:spPr>
          <a:xfrm>
            <a:off x="2505075" y="4264660"/>
            <a:ext cx="6102985" cy="460375"/>
          </a:xfrm>
          <a:prstGeom prst="rect">
            <a:avLst/>
          </a:prstGeom>
          <a:noFill/>
          <a:ln w="9525">
            <a:noFill/>
          </a:ln>
        </p:spPr>
        <p:txBody>
          <a:bodyPr wrap="square">
            <a:spAutoFit/>
          </a:bodyPr>
          <a:lstStyle/>
          <a:p>
            <a:pPr indent="266700"/>
            <a:r>
              <a:rPr lang="zh-CN" sz="1200" b="0">
                <a:solidFill>
                  <a:srgbClr val="C00000"/>
                </a:solidFill>
                <a:latin typeface="Times New Roman" panose="02020603050405020304" pitchFamily="18" charset="0"/>
                <a:ea typeface="宋体" panose="02010600030101010101" pitchFamily="2" charset="-122"/>
              </a:rPr>
              <a:t>可以得出n_estimators最佳参数为100，max_depth最佳参数为4，min_samples_leaf最佳参数为100 criterion最佳参数为’entropy</a:t>
            </a:r>
            <a:r>
              <a:rPr lang="en-US" altLang="zh-CN" sz="1200" b="0">
                <a:solidFill>
                  <a:srgbClr val="C00000"/>
                </a:solidFill>
                <a:latin typeface="Times New Roman" panose="02020603050405020304" pitchFamily="18" charset="0"/>
                <a:ea typeface="宋体" panose="02010600030101010101" pitchFamily="2" charset="-122"/>
              </a:rPr>
              <a:t>’</a:t>
            </a:r>
            <a:r>
              <a:rPr lang="zh-CN" altLang="en-US" sz="1200" b="0">
                <a:solidFill>
                  <a:srgbClr val="C00000"/>
                </a:solidFill>
                <a:latin typeface="Times New Roman" panose="02020603050405020304" pitchFamily="18" charset="0"/>
                <a:ea typeface="宋体" panose="02010600030101010101" pitchFamily="2" charset="-122"/>
              </a:rPr>
              <a:t>。</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par>
                                <p:cTn id="8" presetID="1" presetClass="entr" presetSubtype="0" fill="hold" nodeType="withEffect">
                                  <p:stCondLst>
                                    <p:cond delay="1500"/>
                                  </p:stCondLst>
                                  <p:childTnLst>
                                    <p:set>
                                      <p:cBhvr>
                                        <p:cTn id="9" dur="1" fill="hold">
                                          <p:stCondLst>
                                            <p:cond delay="0"/>
                                          </p:stCondLst>
                                        </p:cTn>
                                        <p:tgtEl>
                                          <p:spTgt spid="85"/>
                                        </p:tgtEl>
                                        <p:attrNameLst>
                                          <p:attrName>style.visibility</p:attrName>
                                        </p:attrNameLst>
                                      </p:cBhvr>
                                      <p:to>
                                        <p:strVal val="visible"/>
                                      </p:to>
                                    </p:set>
                                  </p:childTnLst>
                                </p:cTn>
                              </p:par>
                              <p:par>
                                <p:cTn id="10" presetID="42" presetClass="path" presetSubtype="0" accel="50000" decel="50000" fill="hold" nodeType="withEffect">
                                  <p:stCondLst>
                                    <p:cond delay="1500"/>
                                  </p:stCondLst>
                                  <p:childTnLst>
                                    <p:animMotion origin="layout" path="M 1.66667E-6 -1.23457E-7 L 0.4875 0.71111 " pathEditMode="relative" rAng="0" ptsTypes="AA">
                                      <p:cBhvr>
                                        <p:cTn id="11" dur="1000" spd="-100000" fill="hold"/>
                                        <p:tgtEl>
                                          <p:spTgt spid="85"/>
                                        </p:tgtEl>
                                        <p:attrNameLst>
                                          <p:attrName>ppt_x</p:attrName>
                                          <p:attrName>ppt_y</p:attrName>
                                        </p:attrNameLst>
                                      </p:cBhvr>
                                      <p:rCtr x="24375" y="35556"/>
                                    </p:animMotion>
                                  </p:childTnLst>
                                </p:cTn>
                              </p:par>
                              <p:par>
                                <p:cTn id="12" presetID="53" presetClass="entr" presetSubtype="16" fill="hold" nodeType="withEffect">
                                  <p:stCondLst>
                                    <p:cond delay="1500"/>
                                  </p:stCondLst>
                                  <p:childTnLst>
                                    <p:set>
                                      <p:cBhvr>
                                        <p:cTn id="13" dur="1" fill="hold">
                                          <p:stCondLst>
                                            <p:cond delay="0"/>
                                          </p:stCondLst>
                                        </p:cTn>
                                        <p:tgtEl>
                                          <p:spTgt spid="85"/>
                                        </p:tgtEl>
                                        <p:attrNameLst>
                                          <p:attrName>style.visibility</p:attrName>
                                        </p:attrNameLst>
                                      </p:cBhvr>
                                      <p:to>
                                        <p:strVal val="visible"/>
                                      </p:to>
                                    </p:set>
                                    <p:anim calcmode="lin" valueType="num">
                                      <p:cBhvr>
                                        <p:cTn id="14" dur="1000" fill="hold"/>
                                        <p:tgtEl>
                                          <p:spTgt spid="85"/>
                                        </p:tgtEl>
                                        <p:attrNameLst>
                                          <p:attrName>ppt_w</p:attrName>
                                        </p:attrNameLst>
                                      </p:cBhvr>
                                      <p:tavLst>
                                        <p:tav tm="0">
                                          <p:val>
                                            <p:fltVal val="0"/>
                                          </p:val>
                                        </p:tav>
                                        <p:tav tm="100000">
                                          <p:val>
                                            <p:strVal val="#ppt_w"/>
                                          </p:val>
                                        </p:tav>
                                      </p:tavLst>
                                    </p:anim>
                                    <p:anim calcmode="lin" valueType="num">
                                      <p:cBhvr>
                                        <p:cTn id="15" dur="1000" fill="hold"/>
                                        <p:tgtEl>
                                          <p:spTgt spid="85"/>
                                        </p:tgtEl>
                                        <p:attrNameLst>
                                          <p:attrName>ppt_h</p:attrName>
                                        </p:attrNameLst>
                                      </p:cBhvr>
                                      <p:tavLst>
                                        <p:tav tm="0">
                                          <p:val>
                                            <p:fltVal val="0"/>
                                          </p:val>
                                        </p:tav>
                                        <p:tav tm="100000">
                                          <p:val>
                                            <p:strVal val="#ppt_h"/>
                                          </p:val>
                                        </p:tav>
                                      </p:tavLst>
                                    </p:anim>
                                    <p:animEffect transition="in" filter="fade">
                                      <p:cBhvr>
                                        <p:cTn id="16"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615" y="-3175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908957" y="206330"/>
            <a:ext cx="2227580" cy="706755"/>
          </a:xfrm>
          <a:prstGeom prst="rect">
            <a:avLst/>
          </a:prstGeom>
          <a:noFill/>
        </p:spPr>
        <p:txBody>
          <a:bodyPr wrap="none" rtlCol="0">
            <a:spAutoFit/>
          </a:bodyPr>
          <a:lstStyle/>
          <a:p>
            <a:pPr algn="l"/>
            <a:r>
              <a:rPr lang="zh-CN" altLang="en-US" sz="2000" spc="300" dirty="0">
                <a:latin typeface="方正兰亭细黑_GBK" pitchFamily="2" charset="-122"/>
                <a:ea typeface="方正兰亭细黑_GBK" pitchFamily="2" charset="-122"/>
                <a:sym typeface="+mn-ea"/>
              </a:rPr>
              <a:t>详细设计与实现</a:t>
            </a:r>
          </a:p>
          <a:p>
            <a:endParaRPr lang="zh-CN" altLang="en-US" sz="2000" spc="300" dirty="0">
              <a:latin typeface="方正兰亭细黑_GBK" pitchFamily="2" charset="-122"/>
              <a:ea typeface="方正兰亭细黑_GBK" pitchFamily="2" charset="-122"/>
            </a:endParaRPr>
          </a:p>
        </p:txBody>
      </p:sp>
      <p:sp>
        <p:nvSpPr>
          <p:cNvPr id="51" name="TextBox 50"/>
          <p:cNvSpPr txBox="1"/>
          <p:nvPr/>
        </p:nvSpPr>
        <p:spPr>
          <a:xfrm>
            <a:off x="925157" y="2672884"/>
            <a:ext cx="12496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n_estimators</a:t>
            </a:r>
          </a:p>
        </p:txBody>
      </p:sp>
      <p:sp>
        <p:nvSpPr>
          <p:cNvPr id="52" name="TextBox 51"/>
          <p:cNvSpPr txBox="1"/>
          <p:nvPr/>
        </p:nvSpPr>
        <p:spPr>
          <a:xfrm>
            <a:off x="1451611" y="3164096"/>
            <a:ext cx="13385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learning_rate</a:t>
            </a:r>
          </a:p>
        </p:txBody>
      </p:sp>
      <p:sp>
        <p:nvSpPr>
          <p:cNvPr id="53" name="TextBox 52"/>
          <p:cNvSpPr txBox="1"/>
          <p:nvPr/>
        </p:nvSpPr>
        <p:spPr>
          <a:xfrm>
            <a:off x="3016303" y="3334604"/>
            <a:ext cx="9829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subsample</a:t>
            </a:r>
          </a:p>
        </p:txBody>
      </p:sp>
      <p:sp>
        <p:nvSpPr>
          <p:cNvPr id="54" name="TextBox 53"/>
          <p:cNvSpPr txBox="1"/>
          <p:nvPr/>
        </p:nvSpPr>
        <p:spPr>
          <a:xfrm>
            <a:off x="7313072" y="2735818"/>
            <a:ext cx="17830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min_impurity_split</a:t>
            </a:r>
          </a:p>
        </p:txBody>
      </p:sp>
      <p:sp>
        <p:nvSpPr>
          <p:cNvPr id="55" name="TextBox 54"/>
          <p:cNvSpPr txBox="1"/>
          <p:nvPr/>
        </p:nvSpPr>
        <p:spPr>
          <a:xfrm>
            <a:off x="6973636" y="2127165"/>
            <a:ext cx="14274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max_leaf_nodes</a:t>
            </a:r>
          </a:p>
        </p:txBody>
      </p:sp>
      <p:sp>
        <p:nvSpPr>
          <p:cNvPr id="56" name="TextBox 55"/>
          <p:cNvSpPr txBox="1"/>
          <p:nvPr/>
        </p:nvSpPr>
        <p:spPr>
          <a:xfrm>
            <a:off x="6449782" y="1719776"/>
            <a:ext cx="23164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min_weight_fraction_leaf</a:t>
            </a:r>
          </a:p>
        </p:txBody>
      </p:sp>
      <p:sp>
        <p:nvSpPr>
          <p:cNvPr id="57" name="TextBox 56"/>
          <p:cNvSpPr txBox="1"/>
          <p:nvPr/>
        </p:nvSpPr>
        <p:spPr>
          <a:xfrm>
            <a:off x="5059075" y="1424842"/>
            <a:ext cx="16052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min_samples_leaf</a:t>
            </a:r>
          </a:p>
        </p:txBody>
      </p:sp>
      <p:sp>
        <p:nvSpPr>
          <p:cNvPr id="58" name="TextBox 57"/>
          <p:cNvSpPr txBox="1"/>
          <p:nvPr/>
        </p:nvSpPr>
        <p:spPr>
          <a:xfrm>
            <a:off x="3465897" y="1695233"/>
            <a:ext cx="16941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min_samples_split</a:t>
            </a:r>
          </a:p>
        </p:txBody>
      </p:sp>
      <p:sp>
        <p:nvSpPr>
          <p:cNvPr id="59" name="TextBox 58"/>
          <p:cNvSpPr txBox="1"/>
          <p:nvPr/>
        </p:nvSpPr>
        <p:spPr>
          <a:xfrm>
            <a:off x="3766375" y="1974417"/>
            <a:ext cx="9829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max_depth</a:t>
            </a:r>
          </a:p>
        </p:txBody>
      </p:sp>
      <p:sp>
        <p:nvSpPr>
          <p:cNvPr id="60" name="TextBox 59"/>
          <p:cNvSpPr txBox="1"/>
          <p:nvPr/>
        </p:nvSpPr>
        <p:spPr>
          <a:xfrm>
            <a:off x="3178003" y="2238784"/>
            <a:ext cx="13385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 max_features</a:t>
            </a:r>
          </a:p>
        </p:txBody>
      </p:sp>
      <p:sp>
        <p:nvSpPr>
          <p:cNvPr id="61" name="TextBox 60"/>
          <p:cNvSpPr txBox="1"/>
          <p:nvPr/>
        </p:nvSpPr>
        <p:spPr>
          <a:xfrm>
            <a:off x="4555887" y="2533094"/>
            <a:ext cx="6273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alpha</a:t>
            </a:r>
          </a:p>
        </p:txBody>
      </p:sp>
      <p:sp>
        <p:nvSpPr>
          <p:cNvPr id="62" name="TextBox 61"/>
          <p:cNvSpPr txBox="1"/>
          <p:nvPr/>
        </p:nvSpPr>
        <p:spPr>
          <a:xfrm>
            <a:off x="4341282" y="2782433"/>
            <a:ext cx="538480" cy="306705"/>
          </a:xfrm>
          <a:prstGeom prst="rect">
            <a:avLst/>
          </a:prstGeom>
          <a:noFill/>
        </p:spPr>
        <p:txBody>
          <a:bodyPr wrap="none" rtlCol="0">
            <a:spAutoFit/>
          </a:bodyPr>
          <a:lstStyle/>
          <a:p>
            <a:pPr algn="l"/>
            <a:r>
              <a:rPr lang="zh-CN" altLang="en-US" sz="1400" dirty="0">
                <a:solidFill>
                  <a:schemeClr val="tx1"/>
                </a:solidFill>
                <a:latin typeface="方正兰亭细黑_GBK" pitchFamily="2" charset="-122"/>
                <a:ea typeface="方正兰亭细黑_GBK" pitchFamily="2" charset="-122"/>
              </a:rPr>
              <a:t>loss</a:t>
            </a:r>
          </a:p>
        </p:txBody>
      </p:sp>
      <p:sp>
        <p:nvSpPr>
          <p:cNvPr id="63" name="TextBox 62"/>
          <p:cNvSpPr txBox="1"/>
          <p:nvPr/>
        </p:nvSpPr>
        <p:spPr>
          <a:xfrm>
            <a:off x="3999388" y="3019495"/>
            <a:ext cx="627380" cy="306705"/>
          </a:xfrm>
          <a:prstGeom prst="rect">
            <a:avLst/>
          </a:prstGeom>
          <a:noFill/>
        </p:spPr>
        <p:txBody>
          <a:bodyPr wrap="none" rtlCol="0">
            <a:spAutoFit/>
          </a:bodyPr>
          <a:lstStyle/>
          <a:p>
            <a:pPr algn="l"/>
            <a:r>
              <a:rPr lang="zh-CN" altLang="en-US" sz="1400" dirty="0">
                <a:solidFill>
                  <a:srgbClr val="C00000"/>
                </a:solidFill>
                <a:latin typeface="方正兰亭细黑_GBK" pitchFamily="2" charset="-122"/>
                <a:ea typeface="方正兰亭细黑_GBK" pitchFamily="2" charset="-122"/>
              </a:rPr>
              <a:t> init</a:t>
            </a:r>
          </a:p>
        </p:txBody>
      </p:sp>
      <p:sp>
        <p:nvSpPr>
          <p:cNvPr id="36" name="椭圆 35"/>
          <p:cNvSpPr/>
          <p:nvPr/>
        </p:nvSpPr>
        <p:spPr>
          <a:xfrm>
            <a:off x="558165" y="1029970"/>
            <a:ext cx="1984375" cy="145796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微软雅黑" panose="020B0503020204020204" pitchFamily="34" charset="-122"/>
                <a:ea typeface="微软雅黑" panose="020B0503020204020204" pitchFamily="34" charset="-122"/>
              </a:rPr>
              <a:t>最优模型调参</a:t>
            </a:r>
            <a:r>
              <a:rPr lang="en-US" altLang="zh-CN" sz="2800" b="1">
                <a:solidFill>
                  <a:schemeClr val="bg1"/>
                </a:solidFill>
                <a:latin typeface="微软雅黑" panose="020B0503020204020204" pitchFamily="34" charset="-122"/>
                <a:ea typeface="微软雅黑" panose="020B0503020204020204" pitchFamily="34" charset="-122"/>
              </a:rPr>
              <a:t>  </a:t>
            </a:r>
            <a:r>
              <a:rPr sz="1400">
                <a:solidFill>
                  <a:schemeClr val="bg1"/>
                </a:solidFill>
                <a:latin typeface="微软雅黑" panose="020B0503020204020204" pitchFamily="34" charset="-122"/>
                <a:ea typeface="微软雅黑" panose="020B0503020204020204" pitchFamily="34" charset="-122"/>
                <a:sym typeface="+mn-ea"/>
              </a:rPr>
              <a:t>Gboost(梯度推进)</a:t>
            </a:r>
            <a:r>
              <a:rPr lang="en-US" altLang="zh-CN" sz="1400">
                <a:solidFill>
                  <a:schemeClr val="bg1"/>
                </a:solidFill>
                <a:latin typeface="微软雅黑" panose="020B0503020204020204" pitchFamily="34" charset="-122"/>
                <a:ea typeface="微软雅黑" panose="020B0503020204020204" pitchFamily="34" charset="-122"/>
              </a:rPr>
              <a:t> </a:t>
            </a:r>
            <a:r>
              <a:rPr lang="zh-CN" altLang="en-US" sz="1400">
                <a:solidFill>
                  <a:schemeClr val="bg1"/>
                </a:solidFill>
                <a:latin typeface="微软雅黑" panose="020B0503020204020204" pitchFamily="34" charset="-122"/>
                <a:ea typeface="微软雅黑" panose="020B0503020204020204" pitchFamily="34" charset="-122"/>
              </a:rPr>
              <a:t>参数</a:t>
            </a:r>
          </a:p>
        </p:txBody>
      </p:sp>
      <p:sp>
        <p:nvSpPr>
          <p:cNvPr id="39" name="椭圆 38"/>
          <p:cNvSpPr/>
          <p:nvPr/>
        </p:nvSpPr>
        <p:spPr>
          <a:xfrm>
            <a:off x="6470093" y="2011678"/>
            <a:ext cx="525577" cy="525577"/>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85" name="组合 84"/>
          <p:cNvGrpSpPr/>
          <p:nvPr/>
        </p:nvGrpSpPr>
        <p:grpSpPr>
          <a:xfrm>
            <a:off x="2189163" y="2476496"/>
            <a:ext cx="518643" cy="518643"/>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2" name="椭圆 10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40" name="椭圆 39"/>
          <p:cNvSpPr>
            <a:spLocks noChangeAspect="1"/>
          </p:cNvSpPr>
          <p:nvPr/>
        </p:nvSpPr>
        <p:spPr>
          <a:xfrm>
            <a:off x="2721515" y="2834126"/>
            <a:ext cx="468000" cy="46800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椭圆 42"/>
          <p:cNvSpPr>
            <a:spLocks noChangeAspect="1"/>
          </p:cNvSpPr>
          <p:nvPr/>
        </p:nvSpPr>
        <p:spPr>
          <a:xfrm>
            <a:off x="5499438" y="1687097"/>
            <a:ext cx="396000" cy="39600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4" name="椭圆 43"/>
          <p:cNvSpPr>
            <a:spLocks noChangeAspect="1"/>
          </p:cNvSpPr>
          <p:nvPr/>
        </p:nvSpPr>
        <p:spPr>
          <a:xfrm>
            <a:off x="3772243" y="2866287"/>
            <a:ext cx="342000" cy="342000"/>
          </a:xfrm>
          <a:prstGeom prst="ellipse">
            <a:avLst/>
          </a:prstGeom>
          <a:solidFill>
            <a:srgbClr val="1A3F6C"/>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7" name="椭圆 46"/>
          <p:cNvSpPr>
            <a:spLocks noChangeAspect="1"/>
          </p:cNvSpPr>
          <p:nvPr/>
        </p:nvSpPr>
        <p:spPr>
          <a:xfrm>
            <a:off x="4781938" y="2035317"/>
            <a:ext cx="277200" cy="277200"/>
          </a:xfrm>
          <a:prstGeom prst="ellipse">
            <a:avLst/>
          </a:prstGeom>
          <a:solidFill>
            <a:srgbClr val="1A3F6C"/>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8" name="椭圆 47"/>
          <p:cNvSpPr>
            <a:spLocks noChangeAspect="1"/>
          </p:cNvSpPr>
          <p:nvPr/>
        </p:nvSpPr>
        <p:spPr>
          <a:xfrm>
            <a:off x="4389543" y="2500234"/>
            <a:ext cx="216000" cy="216000"/>
          </a:xfrm>
          <a:prstGeom prst="ellipse">
            <a:avLst/>
          </a:prstGeom>
          <a:solidFill>
            <a:srgbClr val="1A3F6C"/>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nvGrpSpPr>
          <p:cNvPr id="117" name="组合 116"/>
          <p:cNvGrpSpPr/>
          <p:nvPr/>
        </p:nvGrpSpPr>
        <p:grpSpPr>
          <a:xfrm>
            <a:off x="6742189" y="2554436"/>
            <a:ext cx="583583" cy="583583"/>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9" name="椭圆 1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0" name="组合 119"/>
          <p:cNvGrpSpPr/>
          <p:nvPr/>
        </p:nvGrpSpPr>
        <p:grpSpPr>
          <a:xfrm>
            <a:off x="5987876" y="1688018"/>
            <a:ext cx="484598" cy="484598"/>
            <a:chOff x="304800" y="673100"/>
            <a:chExt cx="4000500" cy="4000500"/>
          </a:xfrm>
          <a:effectLst>
            <a:outerShdw blurRad="444500" dist="254000" dir="8100000" algn="tr" rotWithShape="0">
              <a:prstClr val="black">
                <a:alpha val="50000"/>
              </a:prstClr>
            </a:outerShdw>
          </a:effectLst>
        </p:grpSpPr>
        <p:sp>
          <p:nvSpPr>
            <p:cNvPr id="121" name="同心圆 1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22" name="椭圆 1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3" name="组合 122"/>
          <p:cNvGrpSpPr/>
          <p:nvPr/>
        </p:nvGrpSpPr>
        <p:grpSpPr>
          <a:xfrm>
            <a:off x="3281017" y="2924185"/>
            <a:ext cx="399491" cy="399491"/>
            <a:chOff x="304800" y="673100"/>
            <a:chExt cx="4000500" cy="4000500"/>
          </a:xfrm>
          <a:effectLst>
            <a:outerShdw blurRad="444500" dist="2540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25" name="椭圆 12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6" name="组合 125"/>
          <p:cNvGrpSpPr/>
          <p:nvPr/>
        </p:nvGrpSpPr>
        <p:grpSpPr>
          <a:xfrm>
            <a:off x="5084782" y="1834061"/>
            <a:ext cx="339856" cy="339856"/>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28" name="椭圆 1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29" name="组合 128"/>
          <p:cNvGrpSpPr/>
          <p:nvPr/>
        </p:nvGrpSpPr>
        <p:grpSpPr>
          <a:xfrm>
            <a:off x="4115409" y="2680345"/>
            <a:ext cx="274133" cy="274133"/>
            <a:chOff x="304800" y="673100"/>
            <a:chExt cx="4000500" cy="4000500"/>
          </a:xfrm>
          <a:effectLst>
            <a:outerShdw blurRad="127000" dist="127000" dir="8100000" algn="tr" rotWithShape="0">
              <a:prstClr val="black">
                <a:alpha val="4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32" name="组合 131"/>
          <p:cNvGrpSpPr/>
          <p:nvPr/>
        </p:nvGrpSpPr>
        <p:grpSpPr>
          <a:xfrm>
            <a:off x="4577361" y="2286548"/>
            <a:ext cx="226575" cy="226575"/>
            <a:chOff x="304800" y="673100"/>
            <a:chExt cx="4000500" cy="4000500"/>
          </a:xfrm>
          <a:effectLst>
            <a:outerShdw blurRad="127000" dist="127000" dir="8100000" algn="tr" rotWithShape="0">
              <a:prstClr val="black">
                <a:alpha val="4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36" name="TextBox 135"/>
          <p:cNvSpPr txBox="1"/>
          <p:nvPr/>
        </p:nvSpPr>
        <p:spPr>
          <a:xfrm>
            <a:off x="10609990" y="6382589"/>
            <a:ext cx="877163" cy="369332"/>
          </a:xfrm>
          <a:prstGeom prst="rect">
            <a:avLst/>
          </a:prstGeom>
          <a:noFill/>
        </p:spPr>
        <p:txBody>
          <a:bodyPr wrap="none" rtlCol="0">
            <a:spAutoFit/>
          </a:bodyPr>
          <a:lstStyle/>
          <a:p>
            <a:r>
              <a:rPr lang="zh-CN" altLang="en-US" dirty="0"/>
              <a:t>延时符</a:t>
            </a:r>
          </a:p>
        </p:txBody>
      </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500"/>
                            </p:stCondLst>
                            <p:childTnLst>
                              <p:par>
                                <p:cTn id="18" presetID="1" presetClass="entr" presetSubtype="0" fill="hold" nodeType="afterEffect">
                                  <p:stCondLst>
                                    <p:cond delay="0"/>
                                  </p:stCondLst>
                                  <p:childTnLst>
                                    <p:set>
                                      <p:cBhvr>
                                        <p:cTn id="19" dur="1" fill="hold">
                                          <p:stCondLst>
                                            <p:cond delay="0"/>
                                          </p:stCondLst>
                                        </p:cTn>
                                        <p:tgtEl>
                                          <p:spTgt spid="132"/>
                                        </p:tgtEl>
                                        <p:attrNameLst>
                                          <p:attrName>style.visibility</p:attrName>
                                        </p:attrNameLst>
                                      </p:cBhvr>
                                      <p:to>
                                        <p:strVal val="visible"/>
                                      </p:to>
                                    </p:set>
                                  </p:childTnLst>
                                </p:cTn>
                              </p:par>
                              <p:par>
                                <p:cTn id="20" presetID="53" presetClass="entr" presetSubtype="16" fill="hold" nodeType="withEffect">
                                  <p:stCondLst>
                                    <p:cond delay="0"/>
                                  </p:stCondLst>
                                  <p:childTnLst>
                                    <p:set>
                                      <p:cBhvr>
                                        <p:cTn id="21" dur="1" fill="hold">
                                          <p:stCondLst>
                                            <p:cond delay="0"/>
                                          </p:stCondLst>
                                        </p:cTn>
                                        <p:tgtEl>
                                          <p:spTgt spid="132"/>
                                        </p:tgtEl>
                                        <p:attrNameLst>
                                          <p:attrName>style.visibility</p:attrName>
                                        </p:attrNameLst>
                                      </p:cBhvr>
                                      <p:to>
                                        <p:strVal val="visible"/>
                                      </p:to>
                                    </p:set>
                                    <p:anim calcmode="lin" valueType="num">
                                      <p:cBhvr>
                                        <p:cTn id="22" dur="1000" fill="hold"/>
                                        <p:tgtEl>
                                          <p:spTgt spid="132"/>
                                        </p:tgtEl>
                                        <p:attrNameLst>
                                          <p:attrName>ppt_w</p:attrName>
                                        </p:attrNameLst>
                                      </p:cBhvr>
                                      <p:tavLst>
                                        <p:tav tm="0">
                                          <p:val>
                                            <p:fltVal val="0"/>
                                          </p:val>
                                        </p:tav>
                                        <p:tav tm="100000">
                                          <p:val>
                                            <p:strVal val="#ppt_w"/>
                                          </p:val>
                                        </p:tav>
                                      </p:tavLst>
                                    </p:anim>
                                    <p:anim calcmode="lin" valueType="num">
                                      <p:cBhvr>
                                        <p:cTn id="23" dur="1000" fill="hold"/>
                                        <p:tgtEl>
                                          <p:spTgt spid="132"/>
                                        </p:tgtEl>
                                        <p:attrNameLst>
                                          <p:attrName>ppt_h</p:attrName>
                                        </p:attrNameLst>
                                      </p:cBhvr>
                                      <p:tavLst>
                                        <p:tav tm="0">
                                          <p:val>
                                            <p:fltVal val="0"/>
                                          </p:val>
                                        </p:tav>
                                        <p:tav tm="100000">
                                          <p:val>
                                            <p:strVal val="#ppt_h"/>
                                          </p:val>
                                        </p:tav>
                                      </p:tavLst>
                                    </p:anim>
                                    <p:animEffect transition="in" filter="fade">
                                      <p:cBhvr>
                                        <p:cTn id="24" dur="1000"/>
                                        <p:tgtEl>
                                          <p:spTgt spid="132"/>
                                        </p:tgtEl>
                                      </p:cBhvr>
                                    </p:animEffect>
                                  </p:childTnLst>
                                </p:cTn>
                              </p:par>
                              <p:par>
                                <p:cTn id="25" presetID="42" presetClass="path" presetSubtype="0" accel="50000" decel="50000" fill="hold" nodeType="withEffect">
                                  <p:stCondLst>
                                    <p:cond delay="0"/>
                                  </p:stCondLst>
                                  <p:childTnLst>
                                    <p:animMotion origin="layout" path="M 2.77778E-6 1.97531E-6 L 0.55781 1.97531E-6 " pathEditMode="relative" rAng="0" ptsTypes="AA">
                                      <p:cBhvr>
                                        <p:cTn id="26" dur="1000" spd="-100000" fill="hold"/>
                                        <p:tgtEl>
                                          <p:spTgt spid="132"/>
                                        </p:tgtEl>
                                        <p:attrNameLst>
                                          <p:attrName>ppt_x</p:attrName>
                                          <p:attrName>ppt_y</p:attrName>
                                        </p:attrNameLst>
                                      </p:cBhvr>
                                      <p:rCtr x="27882" y="0"/>
                                    </p:animMotion>
                                  </p:childTnLst>
                                </p:cTn>
                              </p:par>
                              <p:par>
                                <p:cTn id="27" presetID="1" presetClass="entr" presetSubtype="0"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42" presetClass="path" presetSubtype="0" accel="50000" decel="50000" fill="hold" grpId="2" nodeType="withEffect">
                                  <p:stCondLst>
                                    <p:cond delay="0"/>
                                  </p:stCondLst>
                                  <p:childTnLst>
                                    <p:animMotion origin="layout" path="M -2.77778E-7 1.23457E-6 L -0.56719 0.00278 " pathEditMode="relative" rAng="0" ptsTypes="AA">
                                      <p:cBhvr>
                                        <p:cTn id="30" dur="1000" spd="-100000" fill="hold"/>
                                        <p:tgtEl>
                                          <p:spTgt spid="48"/>
                                        </p:tgtEl>
                                        <p:attrNameLst>
                                          <p:attrName>ppt_x</p:attrName>
                                          <p:attrName>ppt_y</p:attrName>
                                        </p:attrNameLst>
                                      </p:cBhvr>
                                      <p:rCtr x="-28368" y="123"/>
                                    </p:animMotion>
                                  </p:childTnLst>
                                </p:cTn>
                              </p:par>
                              <p:par>
                                <p:cTn id="31" presetID="53" presetClass="entr" presetSubtype="16" fill="hold" grpId="1"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1000" fill="hold"/>
                                        <p:tgtEl>
                                          <p:spTgt spid="48"/>
                                        </p:tgtEl>
                                        <p:attrNameLst>
                                          <p:attrName>ppt_w</p:attrName>
                                        </p:attrNameLst>
                                      </p:cBhvr>
                                      <p:tavLst>
                                        <p:tav tm="0">
                                          <p:val>
                                            <p:fltVal val="0"/>
                                          </p:val>
                                        </p:tav>
                                        <p:tav tm="100000">
                                          <p:val>
                                            <p:strVal val="#ppt_w"/>
                                          </p:val>
                                        </p:tav>
                                      </p:tavLst>
                                    </p:anim>
                                    <p:anim calcmode="lin" valueType="num">
                                      <p:cBhvr>
                                        <p:cTn id="34" dur="1000" fill="hold"/>
                                        <p:tgtEl>
                                          <p:spTgt spid="48"/>
                                        </p:tgtEl>
                                        <p:attrNameLst>
                                          <p:attrName>ppt_h</p:attrName>
                                        </p:attrNameLst>
                                      </p:cBhvr>
                                      <p:tavLst>
                                        <p:tav tm="0">
                                          <p:val>
                                            <p:fltVal val="0"/>
                                          </p:val>
                                        </p:tav>
                                        <p:tav tm="100000">
                                          <p:val>
                                            <p:strVal val="#ppt_h"/>
                                          </p:val>
                                        </p:tav>
                                      </p:tavLst>
                                    </p:anim>
                                    <p:animEffect transition="in" filter="fade">
                                      <p:cBhvr>
                                        <p:cTn id="35" dur="1000"/>
                                        <p:tgtEl>
                                          <p:spTgt spid="48"/>
                                        </p:tgtEl>
                                      </p:cBhvr>
                                    </p:animEffect>
                                  </p:childTnLst>
                                </p:cTn>
                              </p:par>
                              <p:par>
                                <p:cTn id="36" presetID="1" presetClass="entr" presetSubtype="0" fill="hold" grpId="0" nodeType="withEffect">
                                  <p:stCondLst>
                                    <p:cond delay="300"/>
                                  </p:stCondLst>
                                  <p:childTnLst>
                                    <p:set>
                                      <p:cBhvr>
                                        <p:cTn id="37" dur="1" fill="hold">
                                          <p:stCondLst>
                                            <p:cond delay="0"/>
                                          </p:stCondLst>
                                        </p:cTn>
                                        <p:tgtEl>
                                          <p:spTgt spid="47"/>
                                        </p:tgtEl>
                                        <p:attrNameLst>
                                          <p:attrName>style.visibility</p:attrName>
                                        </p:attrNameLst>
                                      </p:cBhvr>
                                      <p:to>
                                        <p:strVal val="visible"/>
                                      </p:to>
                                    </p:set>
                                  </p:childTnLst>
                                </p:cTn>
                              </p:par>
                              <p:par>
                                <p:cTn id="38" presetID="42" presetClass="path" presetSubtype="0" accel="50000" decel="50000" fill="hold" grpId="2" nodeType="withEffect">
                                  <p:stCondLst>
                                    <p:cond delay="300"/>
                                  </p:stCondLst>
                                  <p:childTnLst>
                                    <p:animMotion origin="layout" path="M -8.33333E-7 -8.64198E-7 L 0.225 0.76111 " pathEditMode="relative" rAng="0" ptsTypes="AA">
                                      <p:cBhvr>
                                        <p:cTn id="39" dur="1000" spd="-100000" fill="hold"/>
                                        <p:tgtEl>
                                          <p:spTgt spid="47"/>
                                        </p:tgtEl>
                                        <p:attrNameLst>
                                          <p:attrName>ppt_x</p:attrName>
                                          <p:attrName>ppt_y</p:attrName>
                                        </p:attrNameLst>
                                      </p:cBhvr>
                                      <p:rCtr x="11250" y="38056"/>
                                    </p:animMotion>
                                  </p:childTnLst>
                                </p:cTn>
                              </p:par>
                              <p:par>
                                <p:cTn id="40" presetID="53" presetClass="entr" presetSubtype="16" fill="hold" grpId="1" nodeType="withEffect">
                                  <p:stCondLst>
                                    <p:cond delay="300"/>
                                  </p:stCondLst>
                                  <p:childTnLst>
                                    <p:set>
                                      <p:cBhvr>
                                        <p:cTn id="41" dur="1" fill="hold">
                                          <p:stCondLst>
                                            <p:cond delay="0"/>
                                          </p:stCondLst>
                                        </p:cTn>
                                        <p:tgtEl>
                                          <p:spTgt spid="47"/>
                                        </p:tgtEl>
                                        <p:attrNameLst>
                                          <p:attrName>style.visibility</p:attrName>
                                        </p:attrNameLst>
                                      </p:cBhvr>
                                      <p:to>
                                        <p:strVal val="visible"/>
                                      </p:to>
                                    </p:set>
                                    <p:anim calcmode="lin" valueType="num">
                                      <p:cBhvr>
                                        <p:cTn id="42" dur="1000" fill="hold"/>
                                        <p:tgtEl>
                                          <p:spTgt spid="47"/>
                                        </p:tgtEl>
                                        <p:attrNameLst>
                                          <p:attrName>ppt_w</p:attrName>
                                        </p:attrNameLst>
                                      </p:cBhvr>
                                      <p:tavLst>
                                        <p:tav tm="0">
                                          <p:val>
                                            <p:fltVal val="0"/>
                                          </p:val>
                                        </p:tav>
                                        <p:tav tm="100000">
                                          <p:val>
                                            <p:strVal val="#ppt_w"/>
                                          </p:val>
                                        </p:tav>
                                      </p:tavLst>
                                    </p:anim>
                                    <p:anim calcmode="lin" valueType="num">
                                      <p:cBhvr>
                                        <p:cTn id="43" dur="1000" fill="hold"/>
                                        <p:tgtEl>
                                          <p:spTgt spid="47"/>
                                        </p:tgtEl>
                                        <p:attrNameLst>
                                          <p:attrName>ppt_h</p:attrName>
                                        </p:attrNameLst>
                                      </p:cBhvr>
                                      <p:tavLst>
                                        <p:tav tm="0">
                                          <p:val>
                                            <p:fltVal val="0"/>
                                          </p:val>
                                        </p:tav>
                                        <p:tav tm="100000">
                                          <p:val>
                                            <p:strVal val="#ppt_h"/>
                                          </p:val>
                                        </p:tav>
                                      </p:tavLst>
                                    </p:anim>
                                    <p:animEffect transition="in" filter="fade">
                                      <p:cBhvr>
                                        <p:cTn id="44" dur="1000"/>
                                        <p:tgtEl>
                                          <p:spTgt spid="47"/>
                                        </p:tgtEl>
                                      </p:cBhvr>
                                    </p:animEffect>
                                  </p:childTnLst>
                                </p:cTn>
                              </p:par>
                              <p:par>
                                <p:cTn id="45" presetID="1" presetClass="entr" presetSubtype="0" fill="hold" nodeType="withEffect">
                                  <p:stCondLst>
                                    <p:cond delay="300"/>
                                  </p:stCondLst>
                                  <p:childTnLst>
                                    <p:set>
                                      <p:cBhvr>
                                        <p:cTn id="46" dur="1" fill="hold">
                                          <p:stCondLst>
                                            <p:cond delay="0"/>
                                          </p:stCondLst>
                                        </p:cTn>
                                        <p:tgtEl>
                                          <p:spTgt spid="129"/>
                                        </p:tgtEl>
                                        <p:attrNameLst>
                                          <p:attrName>style.visibility</p:attrName>
                                        </p:attrNameLst>
                                      </p:cBhvr>
                                      <p:to>
                                        <p:strVal val="visible"/>
                                      </p:to>
                                    </p:set>
                                  </p:childTnLst>
                                </p:cTn>
                              </p:par>
                              <p:par>
                                <p:cTn id="47" presetID="42" presetClass="path" presetSubtype="0" accel="50000" decel="50000" fill="hold" nodeType="withEffect">
                                  <p:stCondLst>
                                    <p:cond delay="300"/>
                                  </p:stCondLst>
                                  <p:childTnLst>
                                    <p:animMotion origin="layout" path="M -5.55556E-7 -8.64198E-7 L -0.25 -0.67778 " pathEditMode="relative" rAng="0" ptsTypes="AA">
                                      <p:cBhvr>
                                        <p:cTn id="48" dur="1000" spd="-100000" fill="hold"/>
                                        <p:tgtEl>
                                          <p:spTgt spid="129"/>
                                        </p:tgtEl>
                                        <p:attrNameLst>
                                          <p:attrName>ppt_x</p:attrName>
                                          <p:attrName>ppt_y</p:attrName>
                                        </p:attrNameLst>
                                      </p:cBhvr>
                                      <p:rCtr x="-12500" y="-33889"/>
                                    </p:animMotion>
                                  </p:childTnLst>
                                </p:cTn>
                              </p:par>
                              <p:par>
                                <p:cTn id="49" presetID="53" presetClass="entr" presetSubtype="16" fill="hold" nodeType="withEffect">
                                  <p:stCondLst>
                                    <p:cond delay="300"/>
                                  </p:stCondLst>
                                  <p:childTnLst>
                                    <p:set>
                                      <p:cBhvr>
                                        <p:cTn id="50" dur="1" fill="hold">
                                          <p:stCondLst>
                                            <p:cond delay="0"/>
                                          </p:stCondLst>
                                        </p:cTn>
                                        <p:tgtEl>
                                          <p:spTgt spid="129"/>
                                        </p:tgtEl>
                                        <p:attrNameLst>
                                          <p:attrName>style.visibility</p:attrName>
                                        </p:attrNameLst>
                                      </p:cBhvr>
                                      <p:to>
                                        <p:strVal val="visible"/>
                                      </p:to>
                                    </p:set>
                                    <p:anim calcmode="lin" valueType="num">
                                      <p:cBhvr>
                                        <p:cTn id="51" dur="1000" fill="hold"/>
                                        <p:tgtEl>
                                          <p:spTgt spid="129"/>
                                        </p:tgtEl>
                                        <p:attrNameLst>
                                          <p:attrName>ppt_w</p:attrName>
                                        </p:attrNameLst>
                                      </p:cBhvr>
                                      <p:tavLst>
                                        <p:tav tm="0">
                                          <p:val>
                                            <p:fltVal val="0"/>
                                          </p:val>
                                        </p:tav>
                                        <p:tav tm="100000">
                                          <p:val>
                                            <p:strVal val="#ppt_w"/>
                                          </p:val>
                                        </p:tav>
                                      </p:tavLst>
                                    </p:anim>
                                    <p:anim calcmode="lin" valueType="num">
                                      <p:cBhvr>
                                        <p:cTn id="52" dur="1000" fill="hold"/>
                                        <p:tgtEl>
                                          <p:spTgt spid="129"/>
                                        </p:tgtEl>
                                        <p:attrNameLst>
                                          <p:attrName>ppt_h</p:attrName>
                                        </p:attrNameLst>
                                      </p:cBhvr>
                                      <p:tavLst>
                                        <p:tav tm="0">
                                          <p:val>
                                            <p:fltVal val="0"/>
                                          </p:val>
                                        </p:tav>
                                        <p:tav tm="100000">
                                          <p:val>
                                            <p:strVal val="#ppt_h"/>
                                          </p:val>
                                        </p:tav>
                                      </p:tavLst>
                                    </p:anim>
                                    <p:animEffect transition="in" filter="fade">
                                      <p:cBhvr>
                                        <p:cTn id="53" dur="1000"/>
                                        <p:tgtEl>
                                          <p:spTgt spid="129"/>
                                        </p:tgtEl>
                                      </p:cBhvr>
                                    </p:animEffect>
                                  </p:childTnLst>
                                </p:cTn>
                              </p:par>
                              <p:par>
                                <p:cTn id="54" presetID="1" presetClass="entr" presetSubtype="0" fill="hold" grpId="0" nodeType="withEffect">
                                  <p:stCondLst>
                                    <p:cond delay="600"/>
                                  </p:stCondLst>
                                  <p:childTnLst>
                                    <p:set>
                                      <p:cBhvr>
                                        <p:cTn id="55" dur="1" fill="hold">
                                          <p:stCondLst>
                                            <p:cond delay="0"/>
                                          </p:stCondLst>
                                        </p:cTn>
                                        <p:tgtEl>
                                          <p:spTgt spid="44"/>
                                        </p:tgtEl>
                                        <p:attrNameLst>
                                          <p:attrName>style.visibility</p:attrName>
                                        </p:attrNameLst>
                                      </p:cBhvr>
                                      <p:to>
                                        <p:strVal val="visible"/>
                                      </p:to>
                                    </p:set>
                                  </p:childTnLst>
                                </p:cTn>
                              </p:par>
                              <p:par>
                                <p:cTn id="56" presetID="42" presetClass="path" presetSubtype="0" accel="50000" decel="50000" fill="hold" grpId="2" nodeType="withEffect">
                                  <p:stCondLst>
                                    <p:cond delay="600"/>
                                  </p:stCondLst>
                                  <p:childTnLst>
                                    <p:animMotion origin="layout" path="M 0 -2.09877E-6 L -0.00937 0.58056 " pathEditMode="relative" rAng="0" ptsTypes="AA">
                                      <p:cBhvr>
                                        <p:cTn id="57" dur="1000" spd="-100000" fill="hold"/>
                                        <p:tgtEl>
                                          <p:spTgt spid="44"/>
                                        </p:tgtEl>
                                        <p:attrNameLst>
                                          <p:attrName>ppt_x</p:attrName>
                                          <p:attrName>ppt_y</p:attrName>
                                        </p:attrNameLst>
                                      </p:cBhvr>
                                      <p:rCtr x="-469" y="29012"/>
                                    </p:animMotion>
                                  </p:childTnLst>
                                </p:cTn>
                              </p:par>
                              <p:par>
                                <p:cTn id="58" presetID="53" presetClass="entr" presetSubtype="16" fill="hold" grpId="1" nodeType="withEffect">
                                  <p:stCondLst>
                                    <p:cond delay="600"/>
                                  </p:stCondLst>
                                  <p:childTnLst>
                                    <p:set>
                                      <p:cBhvr>
                                        <p:cTn id="59" dur="1" fill="hold">
                                          <p:stCondLst>
                                            <p:cond delay="0"/>
                                          </p:stCondLst>
                                        </p:cTn>
                                        <p:tgtEl>
                                          <p:spTgt spid="44"/>
                                        </p:tgtEl>
                                        <p:attrNameLst>
                                          <p:attrName>style.visibility</p:attrName>
                                        </p:attrNameLst>
                                      </p:cBhvr>
                                      <p:to>
                                        <p:strVal val="visible"/>
                                      </p:to>
                                    </p:set>
                                    <p:anim calcmode="lin" valueType="num">
                                      <p:cBhvr>
                                        <p:cTn id="60" dur="1000" fill="hold"/>
                                        <p:tgtEl>
                                          <p:spTgt spid="44"/>
                                        </p:tgtEl>
                                        <p:attrNameLst>
                                          <p:attrName>ppt_w</p:attrName>
                                        </p:attrNameLst>
                                      </p:cBhvr>
                                      <p:tavLst>
                                        <p:tav tm="0">
                                          <p:val>
                                            <p:fltVal val="0"/>
                                          </p:val>
                                        </p:tav>
                                        <p:tav tm="100000">
                                          <p:val>
                                            <p:strVal val="#ppt_w"/>
                                          </p:val>
                                        </p:tav>
                                      </p:tavLst>
                                    </p:anim>
                                    <p:anim calcmode="lin" valueType="num">
                                      <p:cBhvr>
                                        <p:cTn id="61" dur="1000" fill="hold"/>
                                        <p:tgtEl>
                                          <p:spTgt spid="44"/>
                                        </p:tgtEl>
                                        <p:attrNameLst>
                                          <p:attrName>ppt_h</p:attrName>
                                        </p:attrNameLst>
                                      </p:cBhvr>
                                      <p:tavLst>
                                        <p:tav tm="0">
                                          <p:val>
                                            <p:fltVal val="0"/>
                                          </p:val>
                                        </p:tav>
                                        <p:tav tm="100000">
                                          <p:val>
                                            <p:strVal val="#ppt_h"/>
                                          </p:val>
                                        </p:tav>
                                      </p:tavLst>
                                    </p:anim>
                                    <p:animEffect transition="in" filter="fade">
                                      <p:cBhvr>
                                        <p:cTn id="62" dur="1000"/>
                                        <p:tgtEl>
                                          <p:spTgt spid="44"/>
                                        </p:tgtEl>
                                      </p:cBhvr>
                                    </p:animEffect>
                                  </p:childTnLst>
                                </p:cTn>
                              </p:par>
                              <p:par>
                                <p:cTn id="63" presetID="1" presetClass="entr" presetSubtype="0" fill="hold" nodeType="withEffect">
                                  <p:stCondLst>
                                    <p:cond delay="600"/>
                                  </p:stCondLst>
                                  <p:childTnLst>
                                    <p:set>
                                      <p:cBhvr>
                                        <p:cTn id="64" dur="1" fill="hold">
                                          <p:stCondLst>
                                            <p:cond delay="0"/>
                                          </p:stCondLst>
                                        </p:cTn>
                                        <p:tgtEl>
                                          <p:spTgt spid="126"/>
                                        </p:tgtEl>
                                        <p:attrNameLst>
                                          <p:attrName>style.visibility</p:attrName>
                                        </p:attrNameLst>
                                      </p:cBhvr>
                                      <p:to>
                                        <p:strVal val="visible"/>
                                      </p:to>
                                    </p:set>
                                  </p:childTnLst>
                                </p:cTn>
                              </p:par>
                              <p:par>
                                <p:cTn id="65" presetID="53" presetClass="entr" presetSubtype="16" fill="hold" nodeType="withEffect">
                                  <p:stCondLst>
                                    <p:cond delay="600"/>
                                  </p:stCondLst>
                                  <p:childTnLst>
                                    <p:set>
                                      <p:cBhvr>
                                        <p:cTn id="66" dur="1" fill="hold">
                                          <p:stCondLst>
                                            <p:cond delay="0"/>
                                          </p:stCondLst>
                                        </p:cTn>
                                        <p:tgtEl>
                                          <p:spTgt spid="126"/>
                                        </p:tgtEl>
                                        <p:attrNameLst>
                                          <p:attrName>style.visibility</p:attrName>
                                        </p:attrNameLst>
                                      </p:cBhvr>
                                      <p:to>
                                        <p:strVal val="visible"/>
                                      </p:to>
                                    </p:set>
                                    <p:anim calcmode="lin" valueType="num">
                                      <p:cBhvr>
                                        <p:cTn id="67" dur="1000" fill="hold"/>
                                        <p:tgtEl>
                                          <p:spTgt spid="126"/>
                                        </p:tgtEl>
                                        <p:attrNameLst>
                                          <p:attrName>ppt_w</p:attrName>
                                        </p:attrNameLst>
                                      </p:cBhvr>
                                      <p:tavLst>
                                        <p:tav tm="0">
                                          <p:val>
                                            <p:fltVal val="0"/>
                                          </p:val>
                                        </p:tav>
                                        <p:tav tm="100000">
                                          <p:val>
                                            <p:strVal val="#ppt_w"/>
                                          </p:val>
                                        </p:tav>
                                      </p:tavLst>
                                    </p:anim>
                                    <p:anim calcmode="lin" valueType="num">
                                      <p:cBhvr>
                                        <p:cTn id="68" dur="1000" fill="hold"/>
                                        <p:tgtEl>
                                          <p:spTgt spid="126"/>
                                        </p:tgtEl>
                                        <p:attrNameLst>
                                          <p:attrName>ppt_h</p:attrName>
                                        </p:attrNameLst>
                                      </p:cBhvr>
                                      <p:tavLst>
                                        <p:tav tm="0">
                                          <p:val>
                                            <p:fltVal val="0"/>
                                          </p:val>
                                        </p:tav>
                                        <p:tav tm="100000">
                                          <p:val>
                                            <p:strVal val="#ppt_h"/>
                                          </p:val>
                                        </p:tav>
                                      </p:tavLst>
                                    </p:anim>
                                    <p:animEffect transition="in" filter="fade">
                                      <p:cBhvr>
                                        <p:cTn id="69" dur="1000"/>
                                        <p:tgtEl>
                                          <p:spTgt spid="126"/>
                                        </p:tgtEl>
                                      </p:cBhvr>
                                    </p:animEffect>
                                  </p:childTnLst>
                                </p:cTn>
                              </p:par>
                              <p:par>
                                <p:cTn id="70" presetID="42" presetClass="path" presetSubtype="0" accel="50000" decel="50000" fill="hold" nodeType="withEffect">
                                  <p:stCondLst>
                                    <p:cond delay="600"/>
                                  </p:stCondLst>
                                  <p:childTnLst>
                                    <p:animMotion origin="layout" path="M -2.77778E-6 3.82716E-6 L 0.00157 -0.53056 " pathEditMode="relative" rAng="0" ptsTypes="AA">
                                      <p:cBhvr>
                                        <p:cTn id="71" dur="1000" spd="-100000" fill="hold"/>
                                        <p:tgtEl>
                                          <p:spTgt spid="126"/>
                                        </p:tgtEl>
                                        <p:attrNameLst>
                                          <p:attrName>ppt_x</p:attrName>
                                          <p:attrName>ppt_y</p:attrName>
                                        </p:attrNameLst>
                                      </p:cBhvr>
                                      <p:rCtr x="69" y="-26543"/>
                                    </p:animMotion>
                                  </p:childTnLst>
                                </p:cTn>
                              </p:par>
                              <p:par>
                                <p:cTn id="72" presetID="1" presetClass="entr" presetSubtype="0" fill="hold" nodeType="withEffect">
                                  <p:stCondLst>
                                    <p:cond delay="900"/>
                                  </p:stCondLst>
                                  <p:childTnLst>
                                    <p:set>
                                      <p:cBhvr>
                                        <p:cTn id="73" dur="1" fill="hold">
                                          <p:stCondLst>
                                            <p:cond delay="0"/>
                                          </p:stCondLst>
                                        </p:cTn>
                                        <p:tgtEl>
                                          <p:spTgt spid="123"/>
                                        </p:tgtEl>
                                        <p:attrNameLst>
                                          <p:attrName>style.visibility</p:attrName>
                                        </p:attrNameLst>
                                      </p:cBhvr>
                                      <p:to>
                                        <p:strVal val="visible"/>
                                      </p:to>
                                    </p:set>
                                  </p:childTnLst>
                                </p:cTn>
                              </p:par>
                              <p:par>
                                <p:cTn id="74" presetID="42" presetClass="path" presetSubtype="0" accel="50000" decel="50000" fill="hold" nodeType="withEffect">
                                  <p:stCondLst>
                                    <p:cond delay="900"/>
                                  </p:stCondLst>
                                  <p:childTnLst>
                                    <p:animMotion origin="layout" path="M 4.44444E-6 2.59259E-6 L -0.29844 0.54166 " pathEditMode="relative" rAng="0" ptsTypes="AA">
                                      <p:cBhvr>
                                        <p:cTn id="75" dur="1000" spd="-100000" fill="hold"/>
                                        <p:tgtEl>
                                          <p:spTgt spid="123"/>
                                        </p:tgtEl>
                                        <p:attrNameLst>
                                          <p:attrName>ppt_x</p:attrName>
                                          <p:attrName>ppt_y</p:attrName>
                                        </p:attrNameLst>
                                      </p:cBhvr>
                                      <p:rCtr x="-14931" y="27068"/>
                                    </p:animMotion>
                                  </p:childTnLst>
                                </p:cTn>
                              </p:par>
                              <p:par>
                                <p:cTn id="76" presetID="53" presetClass="entr" presetSubtype="16" fill="hold" nodeType="withEffect">
                                  <p:stCondLst>
                                    <p:cond delay="900"/>
                                  </p:stCondLst>
                                  <p:childTnLst>
                                    <p:set>
                                      <p:cBhvr>
                                        <p:cTn id="77" dur="1" fill="hold">
                                          <p:stCondLst>
                                            <p:cond delay="0"/>
                                          </p:stCondLst>
                                        </p:cTn>
                                        <p:tgtEl>
                                          <p:spTgt spid="123"/>
                                        </p:tgtEl>
                                        <p:attrNameLst>
                                          <p:attrName>style.visibility</p:attrName>
                                        </p:attrNameLst>
                                      </p:cBhvr>
                                      <p:to>
                                        <p:strVal val="visible"/>
                                      </p:to>
                                    </p:set>
                                    <p:anim calcmode="lin" valueType="num">
                                      <p:cBhvr>
                                        <p:cTn id="78" dur="1000" fill="hold"/>
                                        <p:tgtEl>
                                          <p:spTgt spid="123"/>
                                        </p:tgtEl>
                                        <p:attrNameLst>
                                          <p:attrName>ppt_w</p:attrName>
                                        </p:attrNameLst>
                                      </p:cBhvr>
                                      <p:tavLst>
                                        <p:tav tm="0">
                                          <p:val>
                                            <p:fltVal val="0"/>
                                          </p:val>
                                        </p:tav>
                                        <p:tav tm="100000">
                                          <p:val>
                                            <p:strVal val="#ppt_w"/>
                                          </p:val>
                                        </p:tav>
                                      </p:tavLst>
                                    </p:anim>
                                    <p:anim calcmode="lin" valueType="num">
                                      <p:cBhvr>
                                        <p:cTn id="79" dur="1000" fill="hold"/>
                                        <p:tgtEl>
                                          <p:spTgt spid="123"/>
                                        </p:tgtEl>
                                        <p:attrNameLst>
                                          <p:attrName>ppt_h</p:attrName>
                                        </p:attrNameLst>
                                      </p:cBhvr>
                                      <p:tavLst>
                                        <p:tav tm="0">
                                          <p:val>
                                            <p:fltVal val="0"/>
                                          </p:val>
                                        </p:tav>
                                        <p:tav tm="100000">
                                          <p:val>
                                            <p:strVal val="#ppt_h"/>
                                          </p:val>
                                        </p:tav>
                                      </p:tavLst>
                                    </p:anim>
                                    <p:animEffect transition="in" filter="fade">
                                      <p:cBhvr>
                                        <p:cTn id="80" dur="1000"/>
                                        <p:tgtEl>
                                          <p:spTgt spid="123"/>
                                        </p:tgtEl>
                                      </p:cBhvr>
                                    </p:animEffect>
                                  </p:childTnLst>
                                </p:cTn>
                              </p:par>
                              <p:par>
                                <p:cTn id="81" presetID="1" presetClass="entr" presetSubtype="0" fill="hold" grpId="0" nodeType="withEffect">
                                  <p:stCondLst>
                                    <p:cond delay="900"/>
                                  </p:stCondLst>
                                  <p:childTnLst>
                                    <p:set>
                                      <p:cBhvr>
                                        <p:cTn id="82" dur="1" fill="hold">
                                          <p:stCondLst>
                                            <p:cond delay="0"/>
                                          </p:stCondLst>
                                        </p:cTn>
                                        <p:tgtEl>
                                          <p:spTgt spid="43"/>
                                        </p:tgtEl>
                                        <p:attrNameLst>
                                          <p:attrName>style.visibility</p:attrName>
                                        </p:attrNameLst>
                                      </p:cBhvr>
                                      <p:to>
                                        <p:strVal val="visible"/>
                                      </p:to>
                                    </p:set>
                                  </p:childTnLst>
                                </p:cTn>
                              </p:par>
                              <p:par>
                                <p:cTn id="83" presetID="42" presetClass="path" presetSubtype="0" accel="50000" decel="50000" fill="hold" grpId="2" nodeType="withEffect">
                                  <p:stCondLst>
                                    <p:cond delay="900"/>
                                  </p:stCondLst>
                                  <p:childTnLst>
                                    <p:animMotion origin="layout" path="M -2.77778E-7 1.97531E-6 L 0.32656 -0.51111 " pathEditMode="relative" rAng="0" ptsTypes="AA">
                                      <p:cBhvr>
                                        <p:cTn id="84" dur="1000" spd="-100000" fill="hold"/>
                                        <p:tgtEl>
                                          <p:spTgt spid="43"/>
                                        </p:tgtEl>
                                        <p:attrNameLst>
                                          <p:attrName>ppt_x</p:attrName>
                                          <p:attrName>ppt_y</p:attrName>
                                        </p:attrNameLst>
                                      </p:cBhvr>
                                      <p:rCtr x="16319" y="-25556"/>
                                    </p:animMotion>
                                  </p:childTnLst>
                                </p:cTn>
                              </p:par>
                              <p:par>
                                <p:cTn id="85" presetID="53" presetClass="entr" presetSubtype="16" fill="hold" grpId="1" nodeType="withEffect">
                                  <p:stCondLst>
                                    <p:cond delay="900"/>
                                  </p:stCondLst>
                                  <p:childTnLst>
                                    <p:set>
                                      <p:cBhvr>
                                        <p:cTn id="86" dur="1" fill="hold">
                                          <p:stCondLst>
                                            <p:cond delay="0"/>
                                          </p:stCondLst>
                                        </p:cTn>
                                        <p:tgtEl>
                                          <p:spTgt spid="43"/>
                                        </p:tgtEl>
                                        <p:attrNameLst>
                                          <p:attrName>style.visibility</p:attrName>
                                        </p:attrNameLst>
                                      </p:cBhvr>
                                      <p:to>
                                        <p:strVal val="visible"/>
                                      </p:to>
                                    </p:set>
                                    <p:anim calcmode="lin" valueType="num">
                                      <p:cBhvr>
                                        <p:cTn id="87" dur="1000" fill="hold"/>
                                        <p:tgtEl>
                                          <p:spTgt spid="43"/>
                                        </p:tgtEl>
                                        <p:attrNameLst>
                                          <p:attrName>ppt_w</p:attrName>
                                        </p:attrNameLst>
                                      </p:cBhvr>
                                      <p:tavLst>
                                        <p:tav tm="0">
                                          <p:val>
                                            <p:fltVal val="0"/>
                                          </p:val>
                                        </p:tav>
                                        <p:tav tm="100000">
                                          <p:val>
                                            <p:strVal val="#ppt_w"/>
                                          </p:val>
                                        </p:tav>
                                      </p:tavLst>
                                    </p:anim>
                                    <p:anim calcmode="lin" valueType="num">
                                      <p:cBhvr>
                                        <p:cTn id="88" dur="1000" fill="hold"/>
                                        <p:tgtEl>
                                          <p:spTgt spid="43"/>
                                        </p:tgtEl>
                                        <p:attrNameLst>
                                          <p:attrName>ppt_h</p:attrName>
                                        </p:attrNameLst>
                                      </p:cBhvr>
                                      <p:tavLst>
                                        <p:tav tm="0">
                                          <p:val>
                                            <p:fltVal val="0"/>
                                          </p:val>
                                        </p:tav>
                                        <p:tav tm="100000">
                                          <p:val>
                                            <p:strVal val="#ppt_h"/>
                                          </p:val>
                                        </p:tav>
                                      </p:tavLst>
                                    </p:anim>
                                    <p:animEffect transition="in" filter="fade">
                                      <p:cBhvr>
                                        <p:cTn id="89" dur="1000"/>
                                        <p:tgtEl>
                                          <p:spTgt spid="43"/>
                                        </p:tgtEl>
                                      </p:cBhvr>
                                    </p:animEffect>
                                  </p:childTnLst>
                                </p:cTn>
                              </p:par>
                              <p:par>
                                <p:cTn id="90" presetID="1" presetClass="entr" presetSubtype="0" fill="hold" nodeType="withEffect">
                                  <p:stCondLst>
                                    <p:cond delay="1200"/>
                                  </p:stCondLst>
                                  <p:childTnLst>
                                    <p:set>
                                      <p:cBhvr>
                                        <p:cTn id="91" dur="1" fill="hold">
                                          <p:stCondLst>
                                            <p:cond delay="0"/>
                                          </p:stCondLst>
                                        </p:cTn>
                                        <p:tgtEl>
                                          <p:spTgt spid="120"/>
                                        </p:tgtEl>
                                        <p:attrNameLst>
                                          <p:attrName>style.visibility</p:attrName>
                                        </p:attrNameLst>
                                      </p:cBhvr>
                                      <p:to>
                                        <p:strVal val="visible"/>
                                      </p:to>
                                    </p:set>
                                  </p:childTnLst>
                                </p:cTn>
                              </p:par>
                              <p:par>
                                <p:cTn id="92" presetID="42" presetClass="path" presetSubtype="0" accel="50000" decel="50000" fill="hold" nodeType="withEffect">
                                  <p:stCondLst>
                                    <p:cond delay="1200"/>
                                  </p:stCondLst>
                                  <p:childTnLst>
                                    <p:animMotion origin="layout" path="M 1.11022E-16 1.35802E-6 L 0.1125 0.80278 " pathEditMode="relative" rAng="0" ptsTypes="AA">
                                      <p:cBhvr>
                                        <p:cTn id="93" dur="1000" spd="-100000" fill="hold"/>
                                        <p:tgtEl>
                                          <p:spTgt spid="120"/>
                                        </p:tgtEl>
                                        <p:attrNameLst>
                                          <p:attrName>ppt_x</p:attrName>
                                          <p:attrName>ppt_y</p:attrName>
                                        </p:attrNameLst>
                                      </p:cBhvr>
                                      <p:rCtr x="5625" y="40123"/>
                                    </p:animMotion>
                                  </p:childTnLst>
                                </p:cTn>
                              </p:par>
                              <p:par>
                                <p:cTn id="94" presetID="53" presetClass="entr" presetSubtype="16" fill="hold" nodeType="withEffect">
                                  <p:stCondLst>
                                    <p:cond delay="1200"/>
                                  </p:stCondLst>
                                  <p:childTnLst>
                                    <p:set>
                                      <p:cBhvr>
                                        <p:cTn id="95" dur="1" fill="hold">
                                          <p:stCondLst>
                                            <p:cond delay="0"/>
                                          </p:stCondLst>
                                        </p:cTn>
                                        <p:tgtEl>
                                          <p:spTgt spid="120"/>
                                        </p:tgtEl>
                                        <p:attrNameLst>
                                          <p:attrName>style.visibility</p:attrName>
                                        </p:attrNameLst>
                                      </p:cBhvr>
                                      <p:to>
                                        <p:strVal val="visible"/>
                                      </p:to>
                                    </p:set>
                                    <p:anim calcmode="lin" valueType="num">
                                      <p:cBhvr>
                                        <p:cTn id="96" dur="1000" fill="hold"/>
                                        <p:tgtEl>
                                          <p:spTgt spid="120"/>
                                        </p:tgtEl>
                                        <p:attrNameLst>
                                          <p:attrName>ppt_w</p:attrName>
                                        </p:attrNameLst>
                                      </p:cBhvr>
                                      <p:tavLst>
                                        <p:tav tm="0">
                                          <p:val>
                                            <p:fltVal val="0"/>
                                          </p:val>
                                        </p:tav>
                                        <p:tav tm="100000">
                                          <p:val>
                                            <p:strVal val="#ppt_w"/>
                                          </p:val>
                                        </p:tav>
                                      </p:tavLst>
                                    </p:anim>
                                    <p:anim calcmode="lin" valueType="num">
                                      <p:cBhvr>
                                        <p:cTn id="97" dur="1000" fill="hold"/>
                                        <p:tgtEl>
                                          <p:spTgt spid="120"/>
                                        </p:tgtEl>
                                        <p:attrNameLst>
                                          <p:attrName>ppt_h</p:attrName>
                                        </p:attrNameLst>
                                      </p:cBhvr>
                                      <p:tavLst>
                                        <p:tav tm="0">
                                          <p:val>
                                            <p:fltVal val="0"/>
                                          </p:val>
                                        </p:tav>
                                        <p:tav tm="100000">
                                          <p:val>
                                            <p:strVal val="#ppt_h"/>
                                          </p:val>
                                        </p:tav>
                                      </p:tavLst>
                                    </p:anim>
                                    <p:animEffect transition="in" filter="fade">
                                      <p:cBhvr>
                                        <p:cTn id="98" dur="1000"/>
                                        <p:tgtEl>
                                          <p:spTgt spid="120"/>
                                        </p:tgtEl>
                                      </p:cBhvr>
                                    </p:animEffect>
                                  </p:childTnLst>
                                </p:cTn>
                              </p:par>
                              <p:par>
                                <p:cTn id="99" presetID="1" presetClass="entr" presetSubtype="0" fill="hold" grpId="0" nodeType="withEffect">
                                  <p:stCondLst>
                                    <p:cond delay="1200"/>
                                  </p:stCondLst>
                                  <p:childTnLst>
                                    <p:set>
                                      <p:cBhvr>
                                        <p:cTn id="100" dur="1" fill="hold">
                                          <p:stCondLst>
                                            <p:cond delay="0"/>
                                          </p:stCondLst>
                                        </p:cTn>
                                        <p:tgtEl>
                                          <p:spTgt spid="40"/>
                                        </p:tgtEl>
                                        <p:attrNameLst>
                                          <p:attrName>style.visibility</p:attrName>
                                        </p:attrNameLst>
                                      </p:cBhvr>
                                      <p:to>
                                        <p:strVal val="visible"/>
                                      </p:to>
                                    </p:set>
                                  </p:childTnLst>
                                </p:cTn>
                              </p:par>
                              <p:par>
                                <p:cTn id="101" presetID="53" presetClass="entr" presetSubtype="16" fill="hold" grpId="1" nodeType="withEffect">
                                  <p:stCondLst>
                                    <p:cond delay="1200"/>
                                  </p:stCondLst>
                                  <p:childTnLst>
                                    <p:set>
                                      <p:cBhvr>
                                        <p:cTn id="102" dur="1" fill="hold">
                                          <p:stCondLst>
                                            <p:cond delay="0"/>
                                          </p:stCondLst>
                                        </p:cTn>
                                        <p:tgtEl>
                                          <p:spTgt spid="40"/>
                                        </p:tgtEl>
                                        <p:attrNameLst>
                                          <p:attrName>style.visibility</p:attrName>
                                        </p:attrNameLst>
                                      </p:cBhvr>
                                      <p:to>
                                        <p:strVal val="visible"/>
                                      </p:to>
                                    </p:set>
                                    <p:anim calcmode="lin" valueType="num">
                                      <p:cBhvr>
                                        <p:cTn id="103" dur="1000" fill="hold"/>
                                        <p:tgtEl>
                                          <p:spTgt spid="40"/>
                                        </p:tgtEl>
                                        <p:attrNameLst>
                                          <p:attrName>ppt_w</p:attrName>
                                        </p:attrNameLst>
                                      </p:cBhvr>
                                      <p:tavLst>
                                        <p:tav tm="0">
                                          <p:val>
                                            <p:fltVal val="0"/>
                                          </p:val>
                                        </p:tav>
                                        <p:tav tm="100000">
                                          <p:val>
                                            <p:strVal val="#ppt_w"/>
                                          </p:val>
                                        </p:tav>
                                      </p:tavLst>
                                    </p:anim>
                                    <p:anim calcmode="lin" valueType="num">
                                      <p:cBhvr>
                                        <p:cTn id="104" dur="1000" fill="hold"/>
                                        <p:tgtEl>
                                          <p:spTgt spid="40"/>
                                        </p:tgtEl>
                                        <p:attrNameLst>
                                          <p:attrName>ppt_h</p:attrName>
                                        </p:attrNameLst>
                                      </p:cBhvr>
                                      <p:tavLst>
                                        <p:tav tm="0">
                                          <p:val>
                                            <p:fltVal val="0"/>
                                          </p:val>
                                        </p:tav>
                                        <p:tav tm="100000">
                                          <p:val>
                                            <p:strVal val="#ppt_h"/>
                                          </p:val>
                                        </p:tav>
                                      </p:tavLst>
                                    </p:anim>
                                    <p:animEffect transition="in" filter="fade">
                                      <p:cBhvr>
                                        <p:cTn id="105" dur="1000"/>
                                        <p:tgtEl>
                                          <p:spTgt spid="40"/>
                                        </p:tgtEl>
                                      </p:cBhvr>
                                    </p:animEffect>
                                  </p:childTnLst>
                                </p:cTn>
                              </p:par>
                              <p:par>
                                <p:cTn id="106" presetID="42" presetClass="path" presetSubtype="0" accel="50000" decel="50000" fill="hold" grpId="2" nodeType="withEffect">
                                  <p:stCondLst>
                                    <p:cond delay="1200"/>
                                  </p:stCondLst>
                                  <p:childTnLst>
                                    <p:animMotion origin="layout" path="M -2.77778E-7 3.7037E-6 L -0.125 -0.68889 " pathEditMode="relative" rAng="0" ptsTypes="AA">
                                      <p:cBhvr>
                                        <p:cTn id="107" dur="1000" spd="-100000" fill="hold"/>
                                        <p:tgtEl>
                                          <p:spTgt spid="40"/>
                                        </p:tgtEl>
                                        <p:attrNameLst>
                                          <p:attrName>ppt_x</p:attrName>
                                          <p:attrName>ppt_y</p:attrName>
                                        </p:attrNameLst>
                                      </p:cBhvr>
                                      <p:rCtr x="-6250" y="-34444"/>
                                    </p:animMotion>
                                  </p:childTnLst>
                                </p:cTn>
                              </p:par>
                              <p:par>
                                <p:cTn id="108" presetID="1" presetClass="entr" presetSubtype="0" fill="hold" nodeType="withEffect">
                                  <p:stCondLst>
                                    <p:cond delay="1500"/>
                                  </p:stCondLst>
                                  <p:childTnLst>
                                    <p:set>
                                      <p:cBhvr>
                                        <p:cTn id="109" dur="1" fill="hold">
                                          <p:stCondLst>
                                            <p:cond delay="0"/>
                                          </p:stCondLst>
                                        </p:cTn>
                                        <p:tgtEl>
                                          <p:spTgt spid="85"/>
                                        </p:tgtEl>
                                        <p:attrNameLst>
                                          <p:attrName>style.visibility</p:attrName>
                                        </p:attrNameLst>
                                      </p:cBhvr>
                                      <p:to>
                                        <p:strVal val="visible"/>
                                      </p:to>
                                    </p:set>
                                  </p:childTnLst>
                                </p:cTn>
                              </p:par>
                              <p:par>
                                <p:cTn id="110" presetID="42" presetClass="path" presetSubtype="0" accel="50000" decel="50000" fill="hold" nodeType="withEffect">
                                  <p:stCondLst>
                                    <p:cond delay="1500"/>
                                  </p:stCondLst>
                                  <p:childTnLst>
                                    <p:animMotion origin="layout" path="M 1.66667E-6 -1.23457E-7 L 0.4875 0.71111 " pathEditMode="relative" rAng="0" ptsTypes="AA">
                                      <p:cBhvr>
                                        <p:cTn id="111" dur="1000" spd="-100000" fill="hold"/>
                                        <p:tgtEl>
                                          <p:spTgt spid="85"/>
                                        </p:tgtEl>
                                        <p:attrNameLst>
                                          <p:attrName>ppt_x</p:attrName>
                                          <p:attrName>ppt_y</p:attrName>
                                        </p:attrNameLst>
                                      </p:cBhvr>
                                      <p:rCtr x="24375" y="35556"/>
                                    </p:animMotion>
                                  </p:childTnLst>
                                </p:cTn>
                              </p:par>
                              <p:par>
                                <p:cTn id="112" presetID="53" presetClass="entr" presetSubtype="16" fill="hold" nodeType="withEffect">
                                  <p:stCondLst>
                                    <p:cond delay="1500"/>
                                  </p:stCondLst>
                                  <p:childTnLst>
                                    <p:set>
                                      <p:cBhvr>
                                        <p:cTn id="113" dur="1" fill="hold">
                                          <p:stCondLst>
                                            <p:cond delay="0"/>
                                          </p:stCondLst>
                                        </p:cTn>
                                        <p:tgtEl>
                                          <p:spTgt spid="85"/>
                                        </p:tgtEl>
                                        <p:attrNameLst>
                                          <p:attrName>style.visibility</p:attrName>
                                        </p:attrNameLst>
                                      </p:cBhvr>
                                      <p:to>
                                        <p:strVal val="visible"/>
                                      </p:to>
                                    </p:set>
                                    <p:anim calcmode="lin" valueType="num">
                                      <p:cBhvr>
                                        <p:cTn id="114" dur="1000" fill="hold"/>
                                        <p:tgtEl>
                                          <p:spTgt spid="85"/>
                                        </p:tgtEl>
                                        <p:attrNameLst>
                                          <p:attrName>ppt_w</p:attrName>
                                        </p:attrNameLst>
                                      </p:cBhvr>
                                      <p:tavLst>
                                        <p:tav tm="0">
                                          <p:val>
                                            <p:fltVal val="0"/>
                                          </p:val>
                                        </p:tav>
                                        <p:tav tm="100000">
                                          <p:val>
                                            <p:strVal val="#ppt_w"/>
                                          </p:val>
                                        </p:tav>
                                      </p:tavLst>
                                    </p:anim>
                                    <p:anim calcmode="lin" valueType="num">
                                      <p:cBhvr>
                                        <p:cTn id="115" dur="1000" fill="hold"/>
                                        <p:tgtEl>
                                          <p:spTgt spid="85"/>
                                        </p:tgtEl>
                                        <p:attrNameLst>
                                          <p:attrName>ppt_h</p:attrName>
                                        </p:attrNameLst>
                                      </p:cBhvr>
                                      <p:tavLst>
                                        <p:tav tm="0">
                                          <p:val>
                                            <p:fltVal val="0"/>
                                          </p:val>
                                        </p:tav>
                                        <p:tav tm="100000">
                                          <p:val>
                                            <p:strVal val="#ppt_h"/>
                                          </p:val>
                                        </p:tav>
                                      </p:tavLst>
                                    </p:anim>
                                    <p:animEffect transition="in" filter="fade">
                                      <p:cBhvr>
                                        <p:cTn id="116" dur="1000"/>
                                        <p:tgtEl>
                                          <p:spTgt spid="85"/>
                                        </p:tgtEl>
                                      </p:cBhvr>
                                    </p:animEffect>
                                  </p:childTnLst>
                                </p:cTn>
                              </p:par>
                              <p:par>
                                <p:cTn id="117" presetID="1" presetClass="entr" presetSubtype="0" fill="hold" grpId="0" nodeType="withEffect">
                                  <p:stCondLst>
                                    <p:cond delay="1500"/>
                                  </p:stCondLst>
                                  <p:childTnLst>
                                    <p:set>
                                      <p:cBhvr>
                                        <p:cTn id="118" dur="1" fill="hold">
                                          <p:stCondLst>
                                            <p:cond delay="0"/>
                                          </p:stCondLst>
                                        </p:cTn>
                                        <p:tgtEl>
                                          <p:spTgt spid="39"/>
                                        </p:tgtEl>
                                        <p:attrNameLst>
                                          <p:attrName>style.visibility</p:attrName>
                                        </p:attrNameLst>
                                      </p:cBhvr>
                                      <p:to>
                                        <p:strVal val="visible"/>
                                      </p:to>
                                    </p:set>
                                  </p:childTnLst>
                                </p:cTn>
                              </p:par>
                              <p:par>
                                <p:cTn id="119" presetID="42" presetClass="path" presetSubtype="0" accel="50000" decel="50000" fill="hold" grpId="2" nodeType="withEffect">
                                  <p:stCondLst>
                                    <p:cond delay="1500"/>
                                  </p:stCondLst>
                                  <p:childTnLst>
                                    <p:animMotion origin="layout" path="M -4.72222E-6 4.69136E-6 L -0.51406 -0.62778 " pathEditMode="relative" rAng="0" ptsTypes="AA">
                                      <p:cBhvr>
                                        <p:cTn id="120" dur="1000" spd="-100000" fill="hold"/>
                                        <p:tgtEl>
                                          <p:spTgt spid="39"/>
                                        </p:tgtEl>
                                        <p:attrNameLst>
                                          <p:attrName>ppt_x</p:attrName>
                                          <p:attrName>ppt_y</p:attrName>
                                        </p:attrNameLst>
                                      </p:cBhvr>
                                      <p:rCtr x="-25712" y="-31389"/>
                                    </p:animMotion>
                                  </p:childTnLst>
                                </p:cTn>
                              </p:par>
                              <p:par>
                                <p:cTn id="121" presetID="53" presetClass="entr" presetSubtype="16" fill="hold" grpId="1" nodeType="withEffect">
                                  <p:stCondLst>
                                    <p:cond delay="1500"/>
                                  </p:stCondLst>
                                  <p:childTnLst>
                                    <p:set>
                                      <p:cBhvr>
                                        <p:cTn id="122" dur="1" fill="hold">
                                          <p:stCondLst>
                                            <p:cond delay="0"/>
                                          </p:stCondLst>
                                        </p:cTn>
                                        <p:tgtEl>
                                          <p:spTgt spid="39"/>
                                        </p:tgtEl>
                                        <p:attrNameLst>
                                          <p:attrName>style.visibility</p:attrName>
                                        </p:attrNameLst>
                                      </p:cBhvr>
                                      <p:to>
                                        <p:strVal val="visible"/>
                                      </p:to>
                                    </p:set>
                                    <p:anim calcmode="lin" valueType="num">
                                      <p:cBhvr>
                                        <p:cTn id="123" dur="1000" fill="hold"/>
                                        <p:tgtEl>
                                          <p:spTgt spid="39"/>
                                        </p:tgtEl>
                                        <p:attrNameLst>
                                          <p:attrName>ppt_w</p:attrName>
                                        </p:attrNameLst>
                                      </p:cBhvr>
                                      <p:tavLst>
                                        <p:tav tm="0">
                                          <p:val>
                                            <p:fltVal val="0"/>
                                          </p:val>
                                        </p:tav>
                                        <p:tav tm="100000">
                                          <p:val>
                                            <p:strVal val="#ppt_w"/>
                                          </p:val>
                                        </p:tav>
                                      </p:tavLst>
                                    </p:anim>
                                    <p:anim calcmode="lin" valueType="num">
                                      <p:cBhvr>
                                        <p:cTn id="124" dur="1000" fill="hold"/>
                                        <p:tgtEl>
                                          <p:spTgt spid="39"/>
                                        </p:tgtEl>
                                        <p:attrNameLst>
                                          <p:attrName>ppt_h</p:attrName>
                                        </p:attrNameLst>
                                      </p:cBhvr>
                                      <p:tavLst>
                                        <p:tav tm="0">
                                          <p:val>
                                            <p:fltVal val="0"/>
                                          </p:val>
                                        </p:tav>
                                        <p:tav tm="100000">
                                          <p:val>
                                            <p:strVal val="#ppt_h"/>
                                          </p:val>
                                        </p:tav>
                                      </p:tavLst>
                                    </p:anim>
                                    <p:animEffect transition="in" filter="fade">
                                      <p:cBhvr>
                                        <p:cTn id="125" dur="1000"/>
                                        <p:tgtEl>
                                          <p:spTgt spid="39"/>
                                        </p:tgtEl>
                                      </p:cBhvr>
                                    </p:animEffect>
                                  </p:childTnLst>
                                </p:cTn>
                              </p:par>
                              <p:par>
                                <p:cTn id="126" presetID="1" presetClass="entr" presetSubtype="0" fill="hold" grpId="0" nodeType="withEffect">
                                  <p:stCondLst>
                                    <p:cond delay="1800"/>
                                  </p:stCondLst>
                                  <p:childTnLst>
                                    <p:set>
                                      <p:cBhvr>
                                        <p:cTn id="127" dur="1" fill="hold">
                                          <p:stCondLst>
                                            <p:cond delay="0"/>
                                          </p:stCondLst>
                                        </p:cTn>
                                        <p:tgtEl>
                                          <p:spTgt spid="36"/>
                                        </p:tgtEl>
                                        <p:attrNameLst>
                                          <p:attrName>style.visibility</p:attrName>
                                        </p:attrNameLst>
                                      </p:cBhvr>
                                      <p:to>
                                        <p:strVal val="visible"/>
                                      </p:to>
                                    </p:set>
                                  </p:childTnLst>
                                </p:cTn>
                              </p:par>
                              <p:par>
                                <p:cTn id="128" presetID="53" presetClass="entr" presetSubtype="16" fill="hold" grpId="1" nodeType="withEffect">
                                  <p:stCondLst>
                                    <p:cond delay="18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1000" fill="hold"/>
                                        <p:tgtEl>
                                          <p:spTgt spid="36"/>
                                        </p:tgtEl>
                                        <p:attrNameLst>
                                          <p:attrName>ppt_w</p:attrName>
                                        </p:attrNameLst>
                                      </p:cBhvr>
                                      <p:tavLst>
                                        <p:tav tm="0">
                                          <p:val>
                                            <p:fltVal val="0"/>
                                          </p:val>
                                        </p:tav>
                                        <p:tav tm="100000">
                                          <p:val>
                                            <p:strVal val="#ppt_w"/>
                                          </p:val>
                                        </p:tav>
                                      </p:tavLst>
                                    </p:anim>
                                    <p:anim calcmode="lin" valueType="num">
                                      <p:cBhvr>
                                        <p:cTn id="131" dur="1000" fill="hold"/>
                                        <p:tgtEl>
                                          <p:spTgt spid="36"/>
                                        </p:tgtEl>
                                        <p:attrNameLst>
                                          <p:attrName>ppt_h</p:attrName>
                                        </p:attrNameLst>
                                      </p:cBhvr>
                                      <p:tavLst>
                                        <p:tav tm="0">
                                          <p:val>
                                            <p:fltVal val="0"/>
                                          </p:val>
                                        </p:tav>
                                        <p:tav tm="100000">
                                          <p:val>
                                            <p:strVal val="#ppt_h"/>
                                          </p:val>
                                        </p:tav>
                                      </p:tavLst>
                                    </p:anim>
                                    <p:animEffect transition="in" filter="fade">
                                      <p:cBhvr>
                                        <p:cTn id="132" dur="1000"/>
                                        <p:tgtEl>
                                          <p:spTgt spid="36"/>
                                        </p:tgtEl>
                                      </p:cBhvr>
                                    </p:animEffect>
                                  </p:childTnLst>
                                </p:cTn>
                              </p:par>
                              <p:par>
                                <p:cTn id="133" presetID="42" presetClass="path" presetSubtype="0" accel="50000" decel="50000" fill="hold" grpId="2" nodeType="withEffect">
                                  <p:stCondLst>
                                    <p:cond delay="1800"/>
                                  </p:stCondLst>
                                  <p:childTnLst>
                                    <p:animMotion origin="layout" path="M 3.05556E-6 2.46914E-6 L 0.59531 -0.52222 " pathEditMode="relative" rAng="0" ptsTypes="AA">
                                      <p:cBhvr>
                                        <p:cTn id="134" dur="1000" spd="-100000" fill="hold"/>
                                        <p:tgtEl>
                                          <p:spTgt spid="36"/>
                                        </p:tgtEl>
                                        <p:attrNameLst>
                                          <p:attrName>ppt_x</p:attrName>
                                          <p:attrName>ppt_y</p:attrName>
                                        </p:attrNameLst>
                                      </p:cBhvr>
                                      <p:rCtr x="29757" y="-26111"/>
                                    </p:animMotion>
                                  </p:childTnLst>
                                </p:cTn>
                              </p:par>
                              <p:par>
                                <p:cTn id="135" presetID="1" presetClass="entr" presetSubtype="0" fill="hold" nodeType="withEffect">
                                  <p:stCondLst>
                                    <p:cond delay="1800"/>
                                  </p:stCondLst>
                                  <p:childTnLst>
                                    <p:set>
                                      <p:cBhvr>
                                        <p:cTn id="136" dur="1" fill="hold">
                                          <p:stCondLst>
                                            <p:cond delay="0"/>
                                          </p:stCondLst>
                                        </p:cTn>
                                        <p:tgtEl>
                                          <p:spTgt spid="117"/>
                                        </p:tgtEl>
                                        <p:attrNameLst>
                                          <p:attrName>style.visibility</p:attrName>
                                        </p:attrNameLst>
                                      </p:cBhvr>
                                      <p:to>
                                        <p:strVal val="visible"/>
                                      </p:to>
                                    </p:set>
                                  </p:childTnLst>
                                </p:cTn>
                              </p:par>
                              <p:par>
                                <p:cTn id="137" presetID="53" presetClass="entr" presetSubtype="16" fill="hold" nodeType="withEffect">
                                  <p:stCondLst>
                                    <p:cond delay="1800"/>
                                  </p:stCondLst>
                                  <p:childTnLst>
                                    <p:set>
                                      <p:cBhvr>
                                        <p:cTn id="138" dur="1" fill="hold">
                                          <p:stCondLst>
                                            <p:cond delay="0"/>
                                          </p:stCondLst>
                                        </p:cTn>
                                        <p:tgtEl>
                                          <p:spTgt spid="117"/>
                                        </p:tgtEl>
                                        <p:attrNameLst>
                                          <p:attrName>style.visibility</p:attrName>
                                        </p:attrNameLst>
                                      </p:cBhvr>
                                      <p:to>
                                        <p:strVal val="visible"/>
                                      </p:to>
                                    </p:set>
                                    <p:anim calcmode="lin" valueType="num">
                                      <p:cBhvr>
                                        <p:cTn id="139" dur="1000" fill="hold"/>
                                        <p:tgtEl>
                                          <p:spTgt spid="117"/>
                                        </p:tgtEl>
                                        <p:attrNameLst>
                                          <p:attrName>ppt_w</p:attrName>
                                        </p:attrNameLst>
                                      </p:cBhvr>
                                      <p:tavLst>
                                        <p:tav tm="0">
                                          <p:val>
                                            <p:fltVal val="0"/>
                                          </p:val>
                                        </p:tav>
                                        <p:tav tm="100000">
                                          <p:val>
                                            <p:strVal val="#ppt_w"/>
                                          </p:val>
                                        </p:tav>
                                      </p:tavLst>
                                    </p:anim>
                                    <p:anim calcmode="lin" valueType="num">
                                      <p:cBhvr>
                                        <p:cTn id="140" dur="1000" fill="hold"/>
                                        <p:tgtEl>
                                          <p:spTgt spid="117"/>
                                        </p:tgtEl>
                                        <p:attrNameLst>
                                          <p:attrName>ppt_h</p:attrName>
                                        </p:attrNameLst>
                                      </p:cBhvr>
                                      <p:tavLst>
                                        <p:tav tm="0">
                                          <p:val>
                                            <p:fltVal val="0"/>
                                          </p:val>
                                        </p:tav>
                                        <p:tav tm="100000">
                                          <p:val>
                                            <p:strVal val="#ppt_h"/>
                                          </p:val>
                                        </p:tav>
                                      </p:tavLst>
                                    </p:anim>
                                    <p:animEffect transition="in" filter="fade">
                                      <p:cBhvr>
                                        <p:cTn id="141" dur="1000"/>
                                        <p:tgtEl>
                                          <p:spTgt spid="117"/>
                                        </p:tgtEl>
                                      </p:cBhvr>
                                    </p:animEffect>
                                  </p:childTnLst>
                                </p:cTn>
                              </p:par>
                              <p:par>
                                <p:cTn id="142" presetID="42" presetClass="path" presetSubtype="0" accel="50000" decel="50000" fill="hold" nodeType="withEffect">
                                  <p:stCondLst>
                                    <p:cond delay="1800"/>
                                  </p:stCondLst>
                                  <p:childTnLst>
                                    <p:animMotion origin="layout" path="M -8.33333E-7 4.93827E-6 L -0.69375 0.72777 " pathEditMode="relative" rAng="0" ptsTypes="AA">
                                      <p:cBhvr>
                                        <p:cTn id="143" dur="1000" spd="-100000" fill="hold"/>
                                        <p:tgtEl>
                                          <p:spTgt spid="117"/>
                                        </p:tgtEl>
                                        <p:attrNameLst>
                                          <p:attrName>ppt_x</p:attrName>
                                          <p:attrName>ppt_y</p:attrName>
                                        </p:attrNameLst>
                                      </p:cBhvr>
                                      <p:rCtr x="-34688" y="36389"/>
                                    </p:animMotion>
                                  </p:childTnLst>
                                </p:cTn>
                              </p:par>
                            </p:childTnLst>
                          </p:cTn>
                        </p:par>
                        <p:par>
                          <p:cTn id="144" fill="hold">
                            <p:stCondLst>
                              <p:cond delay="1500"/>
                            </p:stCondLst>
                            <p:childTnLst>
                              <p:par>
                                <p:cTn id="145" presetID="12" presetClass="entr" presetSubtype="8" fill="hold" grpId="0" nodeType="afterEffect">
                                  <p:stCondLst>
                                    <p:cond delay="0"/>
                                  </p:stCondLst>
                                  <p:childTnLst>
                                    <p:set>
                                      <p:cBhvr>
                                        <p:cTn id="146" dur="1" fill="hold">
                                          <p:stCondLst>
                                            <p:cond delay="0"/>
                                          </p:stCondLst>
                                        </p:cTn>
                                        <p:tgtEl>
                                          <p:spTgt spid="61"/>
                                        </p:tgtEl>
                                        <p:attrNameLst>
                                          <p:attrName>style.visibility</p:attrName>
                                        </p:attrNameLst>
                                      </p:cBhvr>
                                      <p:to>
                                        <p:strVal val="visible"/>
                                      </p:to>
                                    </p:set>
                                    <p:anim calcmode="lin" valueType="num">
                                      <p:cBhvr additive="base">
                                        <p:cTn id="147" dur="500"/>
                                        <p:tgtEl>
                                          <p:spTgt spid="61"/>
                                        </p:tgtEl>
                                        <p:attrNameLst>
                                          <p:attrName>ppt_x</p:attrName>
                                        </p:attrNameLst>
                                      </p:cBhvr>
                                      <p:tavLst>
                                        <p:tav tm="0">
                                          <p:val>
                                            <p:strVal val="#ppt_x-#ppt_w*1.125000"/>
                                          </p:val>
                                        </p:tav>
                                        <p:tav tm="100000">
                                          <p:val>
                                            <p:strVal val="#ppt_x"/>
                                          </p:val>
                                        </p:tav>
                                      </p:tavLst>
                                    </p:anim>
                                    <p:animEffect transition="in" filter="wipe(right)">
                                      <p:cBhvr>
                                        <p:cTn id="148" dur="500"/>
                                        <p:tgtEl>
                                          <p:spTgt spid="61"/>
                                        </p:tgtEl>
                                      </p:cBhvr>
                                    </p:animEffect>
                                  </p:childTnLst>
                                </p:cTn>
                              </p:par>
                              <p:par>
                                <p:cTn id="149" presetID="12" presetClass="entr" presetSubtype="8" fill="hold" grpId="0" nodeType="withEffect">
                                  <p:stCondLst>
                                    <p:cond delay="0"/>
                                  </p:stCondLst>
                                  <p:childTnLst>
                                    <p:set>
                                      <p:cBhvr>
                                        <p:cTn id="150" dur="1" fill="hold">
                                          <p:stCondLst>
                                            <p:cond delay="0"/>
                                          </p:stCondLst>
                                        </p:cTn>
                                        <p:tgtEl>
                                          <p:spTgt spid="62"/>
                                        </p:tgtEl>
                                        <p:attrNameLst>
                                          <p:attrName>style.visibility</p:attrName>
                                        </p:attrNameLst>
                                      </p:cBhvr>
                                      <p:to>
                                        <p:strVal val="visible"/>
                                      </p:to>
                                    </p:set>
                                    <p:anim calcmode="lin" valueType="num">
                                      <p:cBhvr additive="base">
                                        <p:cTn id="151" dur="500"/>
                                        <p:tgtEl>
                                          <p:spTgt spid="62"/>
                                        </p:tgtEl>
                                        <p:attrNameLst>
                                          <p:attrName>ppt_x</p:attrName>
                                        </p:attrNameLst>
                                      </p:cBhvr>
                                      <p:tavLst>
                                        <p:tav tm="0">
                                          <p:val>
                                            <p:strVal val="#ppt_x-#ppt_w*1.125000"/>
                                          </p:val>
                                        </p:tav>
                                        <p:tav tm="100000">
                                          <p:val>
                                            <p:strVal val="#ppt_x"/>
                                          </p:val>
                                        </p:tav>
                                      </p:tavLst>
                                    </p:anim>
                                    <p:animEffect transition="in" filter="wipe(right)">
                                      <p:cBhvr>
                                        <p:cTn id="152" dur="500"/>
                                        <p:tgtEl>
                                          <p:spTgt spid="62"/>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63"/>
                                        </p:tgtEl>
                                        <p:attrNameLst>
                                          <p:attrName>style.visibility</p:attrName>
                                        </p:attrNameLst>
                                      </p:cBhvr>
                                      <p:to>
                                        <p:strVal val="visible"/>
                                      </p:to>
                                    </p:set>
                                    <p:anim calcmode="lin" valueType="num">
                                      <p:cBhvr additive="base">
                                        <p:cTn id="155" dur="500"/>
                                        <p:tgtEl>
                                          <p:spTgt spid="63"/>
                                        </p:tgtEl>
                                        <p:attrNameLst>
                                          <p:attrName>ppt_x</p:attrName>
                                        </p:attrNameLst>
                                      </p:cBhvr>
                                      <p:tavLst>
                                        <p:tav tm="0">
                                          <p:val>
                                            <p:strVal val="#ppt_x-#ppt_w*1.125000"/>
                                          </p:val>
                                        </p:tav>
                                        <p:tav tm="100000">
                                          <p:val>
                                            <p:strVal val="#ppt_x"/>
                                          </p:val>
                                        </p:tav>
                                      </p:tavLst>
                                    </p:anim>
                                    <p:animEffect transition="in" filter="wipe(right)">
                                      <p:cBhvr>
                                        <p:cTn id="156" dur="500"/>
                                        <p:tgtEl>
                                          <p:spTgt spid="63"/>
                                        </p:tgtEl>
                                      </p:cBhvr>
                                    </p:animEffect>
                                  </p:childTnLst>
                                </p:cTn>
                              </p:par>
                              <p:par>
                                <p:cTn id="157" presetID="12" presetClass="entr" presetSubtype="2" fill="hold" grpId="0" nodeType="withEffect">
                                  <p:stCondLst>
                                    <p:cond delay="0"/>
                                  </p:stCondLst>
                                  <p:childTnLst>
                                    <p:set>
                                      <p:cBhvr>
                                        <p:cTn id="158" dur="1" fill="hold">
                                          <p:stCondLst>
                                            <p:cond delay="0"/>
                                          </p:stCondLst>
                                        </p:cTn>
                                        <p:tgtEl>
                                          <p:spTgt spid="60"/>
                                        </p:tgtEl>
                                        <p:attrNameLst>
                                          <p:attrName>style.visibility</p:attrName>
                                        </p:attrNameLst>
                                      </p:cBhvr>
                                      <p:to>
                                        <p:strVal val="visible"/>
                                      </p:to>
                                    </p:set>
                                    <p:anim calcmode="lin" valueType="num">
                                      <p:cBhvr additive="base">
                                        <p:cTn id="159" dur="500"/>
                                        <p:tgtEl>
                                          <p:spTgt spid="60"/>
                                        </p:tgtEl>
                                        <p:attrNameLst>
                                          <p:attrName>ppt_x</p:attrName>
                                        </p:attrNameLst>
                                      </p:cBhvr>
                                      <p:tavLst>
                                        <p:tav tm="0">
                                          <p:val>
                                            <p:strVal val="#ppt_x+#ppt_w*1.125000"/>
                                          </p:val>
                                        </p:tav>
                                        <p:tav tm="100000">
                                          <p:val>
                                            <p:strVal val="#ppt_x"/>
                                          </p:val>
                                        </p:tav>
                                      </p:tavLst>
                                    </p:anim>
                                    <p:animEffect transition="in" filter="wipe(left)">
                                      <p:cBhvr>
                                        <p:cTn id="160" dur="500"/>
                                        <p:tgtEl>
                                          <p:spTgt spid="60"/>
                                        </p:tgtEl>
                                      </p:cBhvr>
                                    </p:animEffect>
                                  </p:childTnLst>
                                </p:cTn>
                              </p:par>
                              <p:par>
                                <p:cTn id="161" presetID="12" presetClass="entr" presetSubtype="2" fill="hold" grpId="0" nodeType="withEffect">
                                  <p:stCondLst>
                                    <p:cond delay="0"/>
                                  </p:stCondLst>
                                  <p:childTnLst>
                                    <p:set>
                                      <p:cBhvr>
                                        <p:cTn id="162" dur="1" fill="hold">
                                          <p:stCondLst>
                                            <p:cond delay="0"/>
                                          </p:stCondLst>
                                        </p:cTn>
                                        <p:tgtEl>
                                          <p:spTgt spid="59"/>
                                        </p:tgtEl>
                                        <p:attrNameLst>
                                          <p:attrName>style.visibility</p:attrName>
                                        </p:attrNameLst>
                                      </p:cBhvr>
                                      <p:to>
                                        <p:strVal val="visible"/>
                                      </p:to>
                                    </p:set>
                                    <p:anim calcmode="lin" valueType="num">
                                      <p:cBhvr additive="base">
                                        <p:cTn id="163" dur="500"/>
                                        <p:tgtEl>
                                          <p:spTgt spid="59"/>
                                        </p:tgtEl>
                                        <p:attrNameLst>
                                          <p:attrName>ppt_x</p:attrName>
                                        </p:attrNameLst>
                                      </p:cBhvr>
                                      <p:tavLst>
                                        <p:tav tm="0">
                                          <p:val>
                                            <p:strVal val="#ppt_x+#ppt_w*1.125000"/>
                                          </p:val>
                                        </p:tav>
                                        <p:tav tm="100000">
                                          <p:val>
                                            <p:strVal val="#ppt_x"/>
                                          </p:val>
                                        </p:tav>
                                      </p:tavLst>
                                    </p:anim>
                                    <p:animEffect transition="in" filter="wipe(left)">
                                      <p:cBhvr>
                                        <p:cTn id="164" dur="500"/>
                                        <p:tgtEl>
                                          <p:spTgt spid="59"/>
                                        </p:tgtEl>
                                      </p:cBhvr>
                                    </p:animEffect>
                                  </p:childTnLst>
                                </p:cTn>
                              </p:par>
                              <p:par>
                                <p:cTn id="165" presetID="12" presetClass="entr" presetSubtype="2" fill="hold" grpId="0" nodeType="withEffect">
                                  <p:stCondLst>
                                    <p:cond delay="0"/>
                                  </p:stCondLst>
                                  <p:childTnLst>
                                    <p:set>
                                      <p:cBhvr>
                                        <p:cTn id="166" dur="1" fill="hold">
                                          <p:stCondLst>
                                            <p:cond delay="0"/>
                                          </p:stCondLst>
                                        </p:cTn>
                                        <p:tgtEl>
                                          <p:spTgt spid="58"/>
                                        </p:tgtEl>
                                        <p:attrNameLst>
                                          <p:attrName>style.visibility</p:attrName>
                                        </p:attrNameLst>
                                      </p:cBhvr>
                                      <p:to>
                                        <p:strVal val="visible"/>
                                      </p:to>
                                    </p:set>
                                    <p:anim calcmode="lin" valueType="num">
                                      <p:cBhvr additive="base">
                                        <p:cTn id="167" dur="500"/>
                                        <p:tgtEl>
                                          <p:spTgt spid="58"/>
                                        </p:tgtEl>
                                        <p:attrNameLst>
                                          <p:attrName>ppt_x</p:attrName>
                                        </p:attrNameLst>
                                      </p:cBhvr>
                                      <p:tavLst>
                                        <p:tav tm="0">
                                          <p:val>
                                            <p:strVal val="#ppt_x+#ppt_w*1.125000"/>
                                          </p:val>
                                        </p:tav>
                                        <p:tav tm="100000">
                                          <p:val>
                                            <p:strVal val="#ppt_x"/>
                                          </p:val>
                                        </p:tav>
                                      </p:tavLst>
                                    </p:anim>
                                    <p:animEffect transition="in" filter="wipe(left)">
                                      <p:cBhvr>
                                        <p:cTn id="168" dur="500"/>
                                        <p:tgtEl>
                                          <p:spTgt spid="58"/>
                                        </p:tgtEl>
                                      </p:cBhvr>
                                    </p:animEffect>
                                  </p:childTnLst>
                                </p:cTn>
                              </p:par>
                              <p:par>
                                <p:cTn id="169" presetID="12" presetClass="entr" presetSubtype="4" fill="hold" grpId="0" nodeType="withEffect">
                                  <p:stCondLst>
                                    <p:cond delay="0"/>
                                  </p:stCondLst>
                                  <p:childTnLst>
                                    <p:set>
                                      <p:cBhvr>
                                        <p:cTn id="170" dur="1" fill="hold">
                                          <p:stCondLst>
                                            <p:cond delay="0"/>
                                          </p:stCondLst>
                                        </p:cTn>
                                        <p:tgtEl>
                                          <p:spTgt spid="57"/>
                                        </p:tgtEl>
                                        <p:attrNameLst>
                                          <p:attrName>style.visibility</p:attrName>
                                        </p:attrNameLst>
                                      </p:cBhvr>
                                      <p:to>
                                        <p:strVal val="visible"/>
                                      </p:to>
                                    </p:set>
                                    <p:anim calcmode="lin" valueType="num">
                                      <p:cBhvr additive="base">
                                        <p:cTn id="171" dur="500"/>
                                        <p:tgtEl>
                                          <p:spTgt spid="57"/>
                                        </p:tgtEl>
                                        <p:attrNameLst>
                                          <p:attrName>ppt_y</p:attrName>
                                        </p:attrNameLst>
                                      </p:cBhvr>
                                      <p:tavLst>
                                        <p:tav tm="0">
                                          <p:val>
                                            <p:strVal val="#ppt_y+#ppt_h*1.125000"/>
                                          </p:val>
                                        </p:tav>
                                        <p:tav tm="100000">
                                          <p:val>
                                            <p:strVal val="#ppt_y"/>
                                          </p:val>
                                        </p:tav>
                                      </p:tavLst>
                                    </p:anim>
                                    <p:animEffect transition="in" filter="wipe(up)">
                                      <p:cBhvr>
                                        <p:cTn id="172" dur="500"/>
                                        <p:tgtEl>
                                          <p:spTgt spid="57"/>
                                        </p:tgtEl>
                                      </p:cBhvr>
                                    </p:animEffect>
                                  </p:childTnLst>
                                </p:cTn>
                              </p:par>
                              <p:par>
                                <p:cTn id="173" presetID="12" presetClass="entr" presetSubtype="1" fill="hold" grpId="0" nodeType="withEffect">
                                  <p:stCondLst>
                                    <p:cond delay="0"/>
                                  </p:stCondLst>
                                  <p:childTnLst>
                                    <p:set>
                                      <p:cBhvr>
                                        <p:cTn id="174" dur="1" fill="hold">
                                          <p:stCondLst>
                                            <p:cond delay="0"/>
                                          </p:stCondLst>
                                        </p:cTn>
                                        <p:tgtEl>
                                          <p:spTgt spid="53"/>
                                        </p:tgtEl>
                                        <p:attrNameLst>
                                          <p:attrName>style.visibility</p:attrName>
                                        </p:attrNameLst>
                                      </p:cBhvr>
                                      <p:to>
                                        <p:strVal val="visible"/>
                                      </p:to>
                                    </p:set>
                                    <p:anim calcmode="lin" valueType="num">
                                      <p:cBhvr additive="base">
                                        <p:cTn id="175" dur="500"/>
                                        <p:tgtEl>
                                          <p:spTgt spid="53"/>
                                        </p:tgtEl>
                                        <p:attrNameLst>
                                          <p:attrName>ppt_y</p:attrName>
                                        </p:attrNameLst>
                                      </p:cBhvr>
                                      <p:tavLst>
                                        <p:tav tm="0">
                                          <p:val>
                                            <p:strVal val="#ppt_y-#ppt_h*1.125000"/>
                                          </p:val>
                                        </p:tav>
                                        <p:tav tm="100000">
                                          <p:val>
                                            <p:strVal val="#ppt_y"/>
                                          </p:val>
                                        </p:tav>
                                      </p:tavLst>
                                    </p:anim>
                                    <p:animEffect transition="in" filter="wipe(down)">
                                      <p:cBhvr>
                                        <p:cTn id="176" dur="500"/>
                                        <p:tgtEl>
                                          <p:spTgt spid="53"/>
                                        </p:tgtEl>
                                      </p:cBhvr>
                                    </p:animEffect>
                                  </p:childTnLst>
                                </p:cTn>
                              </p:par>
                              <p:par>
                                <p:cTn id="177" presetID="12" presetClass="entr" presetSubtype="2" fill="hold" grpId="0" nodeType="withEffect">
                                  <p:stCondLst>
                                    <p:cond delay="0"/>
                                  </p:stCondLst>
                                  <p:childTnLst>
                                    <p:set>
                                      <p:cBhvr>
                                        <p:cTn id="178" dur="1" fill="hold">
                                          <p:stCondLst>
                                            <p:cond delay="0"/>
                                          </p:stCondLst>
                                        </p:cTn>
                                        <p:tgtEl>
                                          <p:spTgt spid="52"/>
                                        </p:tgtEl>
                                        <p:attrNameLst>
                                          <p:attrName>style.visibility</p:attrName>
                                        </p:attrNameLst>
                                      </p:cBhvr>
                                      <p:to>
                                        <p:strVal val="visible"/>
                                      </p:to>
                                    </p:set>
                                    <p:anim calcmode="lin" valueType="num">
                                      <p:cBhvr additive="base">
                                        <p:cTn id="179" dur="500"/>
                                        <p:tgtEl>
                                          <p:spTgt spid="52"/>
                                        </p:tgtEl>
                                        <p:attrNameLst>
                                          <p:attrName>ppt_x</p:attrName>
                                        </p:attrNameLst>
                                      </p:cBhvr>
                                      <p:tavLst>
                                        <p:tav tm="0">
                                          <p:val>
                                            <p:strVal val="#ppt_x+#ppt_w*1.125000"/>
                                          </p:val>
                                        </p:tav>
                                        <p:tav tm="100000">
                                          <p:val>
                                            <p:strVal val="#ppt_x"/>
                                          </p:val>
                                        </p:tav>
                                      </p:tavLst>
                                    </p:anim>
                                    <p:animEffect transition="in" filter="wipe(left)">
                                      <p:cBhvr>
                                        <p:cTn id="180" dur="500"/>
                                        <p:tgtEl>
                                          <p:spTgt spid="52"/>
                                        </p:tgtEl>
                                      </p:cBhvr>
                                    </p:animEffect>
                                  </p:childTnLst>
                                </p:cTn>
                              </p:par>
                              <p:par>
                                <p:cTn id="181" presetID="12" presetClass="entr" presetSubtype="8" fill="hold" grpId="0" nodeType="withEffect">
                                  <p:stCondLst>
                                    <p:cond delay="0"/>
                                  </p:stCondLst>
                                  <p:childTnLst>
                                    <p:set>
                                      <p:cBhvr>
                                        <p:cTn id="182" dur="1" fill="hold">
                                          <p:stCondLst>
                                            <p:cond delay="0"/>
                                          </p:stCondLst>
                                        </p:cTn>
                                        <p:tgtEl>
                                          <p:spTgt spid="56"/>
                                        </p:tgtEl>
                                        <p:attrNameLst>
                                          <p:attrName>style.visibility</p:attrName>
                                        </p:attrNameLst>
                                      </p:cBhvr>
                                      <p:to>
                                        <p:strVal val="visible"/>
                                      </p:to>
                                    </p:set>
                                    <p:anim calcmode="lin" valueType="num">
                                      <p:cBhvr additive="base">
                                        <p:cTn id="183" dur="500"/>
                                        <p:tgtEl>
                                          <p:spTgt spid="56"/>
                                        </p:tgtEl>
                                        <p:attrNameLst>
                                          <p:attrName>ppt_x</p:attrName>
                                        </p:attrNameLst>
                                      </p:cBhvr>
                                      <p:tavLst>
                                        <p:tav tm="0">
                                          <p:val>
                                            <p:strVal val="#ppt_x-#ppt_w*1.125000"/>
                                          </p:val>
                                        </p:tav>
                                        <p:tav tm="100000">
                                          <p:val>
                                            <p:strVal val="#ppt_x"/>
                                          </p:val>
                                        </p:tav>
                                      </p:tavLst>
                                    </p:anim>
                                    <p:animEffect transition="in" filter="wipe(right)">
                                      <p:cBhvr>
                                        <p:cTn id="184" dur="500"/>
                                        <p:tgtEl>
                                          <p:spTgt spid="56"/>
                                        </p:tgtEl>
                                      </p:cBhvr>
                                    </p:animEffect>
                                  </p:childTnLst>
                                </p:cTn>
                              </p:par>
                              <p:par>
                                <p:cTn id="185" presetID="12" presetClass="entr" presetSubtype="8" fill="hold" grpId="0" nodeType="withEffect">
                                  <p:stCondLst>
                                    <p:cond delay="0"/>
                                  </p:stCondLst>
                                  <p:childTnLst>
                                    <p:set>
                                      <p:cBhvr>
                                        <p:cTn id="186" dur="1" fill="hold">
                                          <p:stCondLst>
                                            <p:cond delay="0"/>
                                          </p:stCondLst>
                                        </p:cTn>
                                        <p:tgtEl>
                                          <p:spTgt spid="55"/>
                                        </p:tgtEl>
                                        <p:attrNameLst>
                                          <p:attrName>style.visibility</p:attrName>
                                        </p:attrNameLst>
                                      </p:cBhvr>
                                      <p:to>
                                        <p:strVal val="visible"/>
                                      </p:to>
                                    </p:set>
                                    <p:anim calcmode="lin" valueType="num">
                                      <p:cBhvr additive="base">
                                        <p:cTn id="187" dur="500"/>
                                        <p:tgtEl>
                                          <p:spTgt spid="55"/>
                                        </p:tgtEl>
                                        <p:attrNameLst>
                                          <p:attrName>ppt_x</p:attrName>
                                        </p:attrNameLst>
                                      </p:cBhvr>
                                      <p:tavLst>
                                        <p:tav tm="0">
                                          <p:val>
                                            <p:strVal val="#ppt_x-#ppt_w*1.125000"/>
                                          </p:val>
                                        </p:tav>
                                        <p:tav tm="100000">
                                          <p:val>
                                            <p:strVal val="#ppt_x"/>
                                          </p:val>
                                        </p:tav>
                                      </p:tavLst>
                                    </p:anim>
                                    <p:animEffect transition="in" filter="wipe(right)">
                                      <p:cBhvr>
                                        <p:cTn id="188" dur="500"/>
                                        <p:tgtEl>
                                          <p:spTgt spid="55"/>
                                        </p:tgtEl>
                                      </p:cBhvr>
                                    </p:animEffect>
                                  </p:childTnLst>
                                </p:cTn>
                              </p:par>
                              <p:par>
                                <p:cTn id="189" presetID="12" presetClass="entr" presetSubtype="8" fill="hold" grpId="0" nodeType="withEffect">
                                  <p:stCondLst>
                                    <p:cond delay="0"/>
                                  </p:stCondLst>
                                  <p:childTnLst>
                                    <p:set>
                                      <p:cBhvr>
                                        <p:cTn id="190" dur="1" fill="hold">
                                          <p:stCondLst>
                                            <p:cond delay="0"/>
                                          </p:stCondLst>
                                        </p:cTn>
                                        <p:tgtEl>
                                          <p:spTgt spid="54"/>
                                        </p:tgtEl>
                                        <p:attrNameLst>
                                          <p:attrName>style.visibility</p:attrName>
                                        </p:attrNameLst>
                                      </p:cBhvr>
                                      <p:to>
                                        <p:strVal val="visible"/>
                                      </p:to>
                                    </p:set>
                                    <p:anim calcmode="lin" valueType="num">
                                      <p:cBhvr additive="base">
                                        <p:cTn id="191" dur="500"/>
                                        <p:tgtEl>
                                          <p:spTgt spid="54"/>
                                        </p:tgtEl>
                                        <p:attrNameLst>
                                          <p:attrName>ppt_x</p:attrName>
                                        </p:attrNameLst>
                                      </p:cBhvr>
                                      <p:tavLst>
                                        <p:tav tm="0">
                                          <p:val>
                                            <p:strVal val="#ppt_x-#ppt_w*1.125000"/>
                                          </p:val>
                                        </p:tav>
                                        <p:tav tm="100000">
                                          <p:val>
                                            <p:strVal val="#ppt_x"/>
                                          </p:val>
                                        </p:tav>
                                      </p:tavLst>
                                    </p:anim>
                                    <p:animEffect transition="in" filter="wipe(right)">
                                      <p:cBhvr>
                                        <p:cTn id="192" dur="500"/>
                                        <p:tgtEl>
                                          <p:spTgt spid="54"/>
                                        </p:tgtEl>
                                      </p:cBhvr>
                                    </p:animEffect>
                                  </p:childTnLst>
                                </p:cTn>
                              </p:par>
                              <p:par>
                                <p:cTn id="193" presetID="12" presetClass="entr" presetSubtype="2" fill="hold" grpId="0" nodeType="withEffect">
                                  <p:stCondLst>
                                    <p:cond delay="0"/>
                                  </p:stCondLst>
                                  <p:childTnLst>
                                    <p:set>
                                      <p:cBhvr>
                                        <p:cTn id="194" dur="1" fill="hold">
                                          <p:stCondLst>
                                            <p:cond delay="0"/>
                                          </p:stCondLst>
                                        </p:cTn>
                                        <p:tgtEl>
                                          <p:spTgt spid="51"/>
                                        </p:tgtEl>
                                        <p:attrNameLst>
                                          <p:attrName>style.visibility</p:attrName>
                                        </p:attrNameLst>
                                      </p:cBhvr>
                                      <p:to>
                                        <p:strVal val="visible"/>
                                      </p:to>
                                    </p:set>
                                    <p:anim calcmode="lin" valueType="num">
                                      <p:cBhvr additive="base">
                                        <p:cTn id="195" dur="500"/>
                                        <p:tgtEl>
                                          <p:spTgt spid="51"/>
                                        </p:tgtEl>
                                        <p:attrNameLst>
                                          <p:attrName>ppt_x</p:attrName>
                                        </p:attrNameLst>
                                      </p:cBhvr>
                                      <p:tavLst>
                                        <p:tav tm="0">
                                          <p:val>
                                            <p:strVal val="#ppt_x+#ppt_w*1.125000"/>
                                          </p:val>
                                        </p:tav>
                                        <p:tav tm="100000">
                                          <p:val>
                                            <p:strVal val="#ppt_x"/>
                                          </p:val>
                                        </p:tav>
                                      </p:tavLst>
                                    </p:anim>
                                    <p:animEffect transition="in" filter="wipe(left)">
                                      <p:cBhvr>
                                        <p:cTn id="196" dur="500"/>
                                        <p:tgtEl>
                                          <p:spTgt spid="51"/>
                                        </p:tgtEl>
                                      </p:cBhvr>
                                    </p:animEffect>
                                  </p:childTnLst>
                                </p:cTn>
                              </p:par>
                            </p:childTnLst>
                          </p:cTn>
                        </p:par>
                        <p:par>
                          <p:cTn id="197" fill="hold">
                            <p:stCondLst>
                              <p:cond delay="2000"/>
                            </p:stCondLst>
                            <p:childTnLst>
                              <p:par>
                                <p:cTn id="198" presetID="10" presetClass="entr" presetSubtype="0" fill="hold" grpId="0" nodeType="afterEffect">
                                  <p:stCondLst>
                                    <p:cond delay="0"/>
                                  </p:stCondLst>
                                  <p:childTnLst>
                                    <p:set>
                                      <p:cBhvr>
                                        <p:cTn id="199" dur="1" fill="hold">
                                          <p:stCondLst>
                                            <p:cond delay="0"/>
                                          </p:stCondLst>
                                        </p:cTn>
                                        <p:tgtEl>
                                          <p:spTgt spid="136"/>
                                        </p:tgtEl>
                                        <p:attrNameLst>
                                          <p:attrName>style.visibility</p:attrName>
                                        </p:attrNameLst>
                                      </p:cBhvr>
                                      <p:to>
                                        <p:strVal val="visible"/>
                                      </p:to>
                                    </p:set>
                                    <p:animEffect transition="in" filter="fade">
                                      <p:cBhvr>
                                        <p:cTn id="200" dur="2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51" grpId="0"/>
      <p:bldP spid="52" grpId="0"/>
      <p:bldP spid="53" grpId="0"/>
      <p:bldP spid="54" grpId="0"/>
      <p:bldP spid="55" grpId="0"/>
      <p:bldP spid="56" grpId="0"/>
      <p:bldP spid="57" grpId="0"/>
      <p:bldP spid="58" grpId="0"/>
      <p:bldP spid="59" grpId="0"/>
      <p:bldP spid="60" grpId="0"/>
      <p:bldP spid="61" grpId="0"/>
      <p:bldP spid="62" grpId="0"/>
      <p:bldP spid="63" grpId="0"/>
      <p:bldP spid="36" grpId="0" bldLvl="0" animBg="1"/>
      <p:bldP spid="36" grpId="1" bldLvl="0" animBg="1"/>
      <p:bldP spid="36" grpId="2" bldLvl="0" animBg="1"/>
      <p:bldP spid="39" grpId="0" bldLvl="0" animBg="1"/>
      <p:bldP spid="39" grpId="1" bldLvl="0" animBg="1"/>
      <p:bldP spid="39" grpId="2" bldLvl="0" animBg="1"/>
      <p:bldP spid="40" grpId="0" bldLvl="0" animBg="1"/>
      <p:bldP spid="40" grpId="1" bldLvl="0" animBg="1"/>
      <p:bldP spid="40" grpId="2" bldLvl="0" animBg="1"/>
      <p:bldP spid="43" grpId="0" bldLvl="0" animBg="1"/>
      <p:bldP spid="43" grpId="1" bldLvl="0" animBg="1"/>
      <p:bldP spid="43" grpId="2" bldLvl="0" animBg="1"/>
      <p:bldP spid="44" grpId="0" bldLvl="0" animBg="1"/>
      <p:bldP spid="44" grpId="1" bldLvl="0" animBg="1"/>
      <p:bldP spid="44" grpId="2" bldLvl="0" animBg="1"/>
      <p:bldP spid="47" grpId="0" bldLvl="0" animBg="1"/>
      <p:bldP spid="47" grpId="1" bldLvl="0" animBg="1"/>
      <p:bldP spid="47" grpId="2" bldLvl="0" animBg="1"/>
      <p:bldP spid="48" grpId="0" bldLvl="0" animBg="1"/>
      <p:bldP spid="48" grpId="1" bldLvl="0" animBg="1"/>
      <p:bldP spid="48" grpId="2" bldLvl="0" animBg="1"/>
      <p:bldP spid="1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custDataLst>
              <p:tags r:id="rId2"/>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sp>
        <p:nvSpPr>
          <p:cNvPr id="100" name="文本框 99"/>
          <p:cNvSpPr txBox="1"/>
          <p:nvPr/>
        </p:nvSpPr>
        <p:spPr>
          <a:xfrm>
            <a:off x="514985" y="624205"/>
            <a:ext cx="8077200" cy="3538220"/>
          </a:xfrm>
          <a:prstGeom prst="rect">
            <a:avLst/>
          </a:prstGeom>
          <a:noFill/>
          <a:ln w="9525">
            <a:noFill/>
          </a:ln>
        </p:spPr>
        <p:txBody>
          <a:bodyPr wrap="square">
            <a:spAutoFit/>
          </a:bodyPr>
          <a:lstStyle/>
          <a:p>
            <a:pPr indent="0"/>
            <a:r>
              <a:rPr lang="en-US" sz="1400" b="0">
                <a:solidFill>
                  <a:schemeClr val="tx2">
                    <a:lumMod val="75000"/>
                  </a:schemeClr>
                </a:solidFill>
                <a:latin typeface="+mn-ea"/>
                <a:cs typeface="+mn-ea"/>
              </a:rPr>
              <a:t>1) n_estimators: </a:t>
            </a:r>
            <a:endParaRPr lang="zh-CN" sz="1200" b="0">
              <a:latin typeface="+mn-ea"/>
              <a:cs typeface="+mn-ea"/>
            </a:endParaRPr>
          </a:p>
          <a:p>
            <a:pPr indent="0"/>
            <a:r>
              <a:rPr lang="zh-CN" sz="1200" b="0">
                <a:latin typeface="+mn-ea"/>
                <a:cs typeface="+mn-ea"/>
              </a:rPr>
              <a:t>也就是弱学习器的最大迭代次数，或者说最大的弱学习器的个数。一般来说n_estimators太小，容易欠拟合，n_estimators太大，又容易过拟合，一般选择一个适中的数值。默认是100。在实际调参的过程中，我们常常将n_estimators和下面介绍的参数learning_rate一起考虑。</a:t>
            </a:r>
          </a:p>
          <a:p>
            <a:pPr indent="0"/>
            <a:r>
              <a:rPr lang="zh-CN" sz="1200" b="0">
                <a:latin typeface="+mn-ea"/>
                <a:cs typeface="+mn-ea"/>
              </a:rPr>
              <a:t> </a:t>
            </a:r>
          </a:p>
          <a:p>
            <a:pPr indent="0"/>
            <a:r>
              <a:rPr lang="en-US" sz="1400" b="0">
                <a:solidFill>
                  <a:schemeClr val="tx2">
                    <a:lumMod val="75000"/>
                  </a:schemeClr>
                </a:solidFill>
                <a:latin typeface="+mn-ea"/>
                <a:cs typeface="+mn-ea"/>
              </a:rPr>
              <a:t>2) learning_rate: </a:t>
            </a:r>
            <a:endParaRPr lang="zh-CN" sz="1200" b="0">
              <a:latin typeface="+mn-ea"/>
              <a:cs typeface="+mn-ea"/>
            </a:endParaRPr>
          </a:p>
          <a:p>
            <a:pPr indent="0"/>
            <a:r>
              <a:rPr lang="zh-CN" sz="1200" b="0">
                <a:latin typeface="+mn-ea"/>
                <a:cs typeface="+mn-ea"/>
              </a:rPr>
              <a:t>即每个弱学习器的权重缩减系数，也称作步长，在原理篇的正则化章节我们也讲到了，加上了正则化项，我们的强学习器的迭代公式为$f_{k}(x) = f_{k-1}(x) + \nu h_k(x) $。$\nu$的取值范围为$0 &lt; \nu \leq 1 $。对于同样的训练集拟合效果，较小的$\nu$意味着我们需要更多的弱学习器的迭代次数。通常我们用步长和迭代最大次数一起来决定算法的拟合效果。所以这两个参数n_estimators和learning_rate要一起调参。一般来说，可以从一个小一点的$\nu$开始调参，默认是1。</a:t>
            </a:r>
          </a:p>
          <a:p>
            <a:pPr indent="0"/>
            <a:r>
              <a:rPr lang="zh-CN" sz="1200" b="0">
                <a:latin typeface="+mn-ea"/>
                <a:cs typeface="+mn-ea"/>
              </a:rPr>
              <a:t> </a:t>
            </a:r>
          </a:p>
          <a:p>
            <a:pPr indent="0"/>
            <a:r>
              <a:rPr lang="en-US" sz="1400" b="0">
                <a:solidFill>
                  <a:schemeClr val="tx2">
                    <a:lumMod val="75000"/>
                  </a:schemeClr>
                </a:solidFill>
                <a:latin typeface="+mn-ea"/>
                <a:cs typeface="+mn-ea"/>
              </a:rPr>
              <a:t>3) subsample: </a:t>
            </a:r>
            <a:endParaRPr lang="zh-CN" sz="1200" b="0">
              <a:latin typeface="+mn-ea"/>
              <a:cs typeface="+mn-ea"/>
            </a:endParaRPr>
          </a:p>
          <a:p>
            <a:pPr indent="0"/>
            <a:r>
              <a:rPr lang="zh-CN" sz="1200" b="0">
                <a:latin typeface="+mn-ea"/>
                <a:cs typeface="+mn-ea"/>
              </a:rPr>
              <a:t>即我们在原理篇的正则化章节讲到的子采样，取值为(0,1]。</a:t>
            </a:r>
          </a:p>
          <a:p>
            <a:pPr indent="0"/>
            <a:r>
              <a:rPr lang="zh-CN" sz="1200" b="0">
                <a:latin typeface="+mn-ea"/>
                <a:cs typeface="+mn-ea"/>
              </a:rPr>
              <a:t> </a:t>
            </a:r>
          </a:p>
          <a:p>
            <a:pPr indent="0"/>
            <a:r>
              <a:rPr lang="en-US" sz="1400" b="0">
                <a:solidFill>
                  <a:schemeClr val="tx2">
                    <a:lumMod val="75000"/>
                  </a:schemeClr>
                </a:solidFill>
                <a:latin typeface="+mn-ea"/>
                <a:cs typeface="+mn-ea"/>
              </a:rPr>
              <a:t>4) init: </a:t>
            </a:r>
            <a:endParaRPr lang="zh-CN" sz="1200" b="0">
              <a:latin typeface="+mn-ea"/>
              <a:cs typeface="+mn-ea"/>
            </a:endParaRPr>
          </a:p>
          <a:p>
            <a:pPr indent="0"/>
            <a:r>
              <a:rPr lang="zh-CN" sz="1200" b="0">
                <a:latin typeface="+mn-ea"/>
                <a:cs typeface="+mn-ea"/>
              </a:rPr>
              <a:t>即我们的初始化的时候的弱学习器，拟合对应原理篇里面的$f_{0}(x)$，如果不输入，则用训练集样本来做样本集的初始化分类回归预测。否则用init参数提供的学习器做初始化分类回归预测。</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custDataLst>
              <p:tags r:id="rId2"/>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21385" y="180340"/>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sp>
        <p:nvSpPr>
          <p:cNvPr id="100" name="文本框 99"/>
          <p:cNvSpPr txBox="1"/>
          <p:nvPr/>
        </p:nvSpPr>
        <p:spPr>
          <a:xfrm>
            <a:off x="514350" y="624205"/>
            <a:ext cx="8114665" cy="3753485"/>
          </a:xfrm>
          <a:prstGeom prst="rect">
            <a:avLst/>
          </a:prstGeom>
          <a:noFill/>
          <a:ln w="9525">
            <a:noFill/>
          </a:ln>
        </p:spPr>
        <p:txBody>
          <a:bodyPr wrap="square">
            <a:spAutoFit/>
          </a:bodyPr>
          <a:lstStyle/>
          <a:p>
            <a:pPr indent="0"/>
            <a:r>
              <a:rPr lang="en-US" sz="1400" b="0">
                <a:solidFill>
                  <a:schemeClr val="tx2">
                    <a:lumMod val="75000"/>
                  </a:schemeClr>
                </a:solidFill>
                <a:latin typeface="+mn-ea"/>
                <a:cs typeface="+mn-ea"/>
              </a:rPr>
              <a:t>5) loss:</a:t>
            </a:r>
            <a:endParaRPr lang="zh-CN" sz="1200" b="0">
              <a:latin typeface="+mn-ea"/>
              <a:cs typeface="+mn-ea"/>
            </a:endParaRPr>
          </a:p>
          <a:p>
            <a:pPr indent="0"/>
            <a:r>
              <a:rPr lang="zh-CN" sz="1200" b="0">
                <a:latin typeface="+mn-ea"/>
                <a:cs typeface="+mn-ea"/>
              </a:rPr>
              <a:t> 即我们GBDT算法中的损失函数。分类模型和回归模型的损失函数是不一样的。</a:t>
            </a:r>
          </a:p>
          <a:p>
            <a:pPr indent="0"/>
            <a:r>
              <a:rPr lang="zh-CN" sz="1200" b="0">
                <a:latin typeface="+mn-ea"/>
                <a:cs typeface="+mn-ea"/>
              </a:rPr>
              <a:t>对于分类模型，有对数似然损失函数"deviance"和指数损失函数"exponential"两者输入选择。默认是对数似然损失函数"deviance"。</a:t>
            </a:r>
          </a:p>
          <a:p>
            <a:pPr indent="0"/>
            <a:r>
              <a:rPr lang="zh-CN" sz="1200" b="0">
                <a:latin typeface="+mn-ea"/>
                <a:cs typeface="+mn-ea"/>
              </a:rPr>
              <a:t> </a:t>
            </a:r>
          </a:p>
          <a:p>
            <a:pPr indent="0"/>
            <a:r>
              <a:rPr lang="en-US" sz="1400" b="0">
                <a:solidFill>
                  <a:schemeClr val="tx2">
                    <a:lumMod val="75000"/>
                  </a:schemeClr>
                </a:solidFill>
                <a:latin typeface="+mn-ea"/>
                <a:cs typeface="+mn-ea"/>
              </a:rPr>
              <a:t>6) alpha：</a:t>
            </a:r>
            <a:endParaRPr lang="zh-CN" sz="1200" b="0">
              <a:latin typeface="+mn-ea"/>
              <a:cs typeface="+mn-ea"/>
            </a:endParaRPr>
          </a:p>
          <a:p>
            <a:pPr indent="0"/>
            <a:r>
              <a:rPr lang="zh-CN" sz="1200" b="0">
                <a:latin typeface="+mn-ea"/>
                <a:cs typeface="+mn-ea"/>
              </a:rPr>
              <a:t>这个参数只有GradientBoostingRegressor有，当我们使用Huber损失"huber"和分位数损失“quantile”时，需要指定分位数的值。默认是0.9，如果噪音点较多，可以适当降低这个分位数的值。</a:t>
            </a:r>
          </a:p>
          <a:p>
            <a:pPr indent="0"/>
            <a:r>
              <a:rPr lang="zh-CN" sz="1200" b="0">
                <a:latin typeface="+mn-ea"/>
                <a:cs typeface="+mn-ea"/>
              </a:rPr>
              <a:t> </a:t>
            </a:r>
          </a:p>
          <a:p>
            <a:pPr indent="0"/>
            <a:r>
              <a:rPr lang="en-US" sz="1400" b="0">
                <a:solidFill>
                  <a:schemeClr val="tx2">
                    <a:lumMod val="75000"/>
                  </a:schemeClr>
                </a:solidFill>
                <a:latin typeface="+mn-ea"/>
                <a:cs typeface="+mn-ea"/>
              </a:rPr>
              <a:t>7) max_features</a:t>
            </a:r>
            <a:r>
              <a:rPr lang="zh-CN" altLang="en-US" sz="1400" b="0">
                <a:solidFill>
                  <a:schemeClr val="tx2">
                    <a:lumMod val="75000"/>
                  </a:schemeClr>
                </a:solidFill>
                <a:latin typeface="+mn-ea"/>
                <a:cs typeface="+mn-ea"/>
              </a:rPr>
              <a:t>：</a:t>
            </a:r>
            <a:endParaRPr lang="zh-CN" sz="1200" b="0">
              <a:latin typeface="+mn-ea"/>
              <a:cs typeface="+mn-ea"/>
            </a:endParaRPr>
          </a:p>
          <a:p>
            <a:pPr indent="0"/>
            <a:r>
              <a:rPr lang="zh-CN" sz="1200" b="0">
                <a:latin typeface="+mn-ea"/>
                <a:cs typeface="+mn-ea"/>
              </a:rPr>
              <a:t>划分时考虑的最大特征数: 可以使用很多种类型的值，默认是"None",意味着划分时考虑所有的特征数； </a:t>
            </a:r>
          </a:p>
          <a:p>
            <a:pPr indent="0"/>
            <a:r>
              <a:rPr lang="zh-CN" sz="1200" b="0">
                <a:latin typeface="+mn-ea"/>
                <a:cs typeface="+mn-ea"/>
              </a:rPr>
              <a:t> </a:t>
            </a:r>
          </a:p>
          <a:p>
            <a:pPr indent="0"/>
            <a:r>
              <a:rPr lang="en-US" sz="1400" b="0">
                <a:solidFill>
                  <a:schemeClr val="tx2">
                    <a:lumMod val="75000"/>
                  </a:schemeClr>
                </a:solidFill>
                <a:latin typeface="+mn-ea"/>
                <a:cs typeface="+mn-ea"/>
              </a:rPr>
              <a:t>8) max_depth:</a:t>
            </a:r>
            <a:endParaRPr lang="zh-CN" sz="1200" b="0">
              <a:latin typeface="+mn-ea"/>
              <a:cs typeface="+mn-ea"/>
            </a:endParaRPr>
          </a:p>
          <a:p>
            <a:pPr indent="0"/>
            <a:r>
              <a:rPr lang="zh-CN" sz="1200" b="0">
                <a:latin typeface="+mn-ea"/>
                <a:cs typeface="+mn-ea"/>
              </a:rPr>
              <a:t>决策树最大深度: 默认可以不输入，如果不输入的话，默认值是3。一般来说，数据少或者特征少的时候可以不管这个值。</a:t>
            </a:r>
          </a:p>
          <a:p>
            <a:pPr indent="0"/>
            <a:r>
              <a:rPr lang="zh-CN" sz="1200" b="0">
                <a:latin typeface="+mn-ea"/>
                <a:cs typeface="+mn-ea"/>
              </a:rPr>
              <a:t> </a:t>
            </a:r>
          </a:p>
          <a:p>
            <a:pPr indent="0"/>
            <a:r>
              <a:rPr lang="en-US" sz="1400" b="0">
                <a:solidFill>
                  <a:schemeClr val="tx2">
                    <a:lumMod val="75000"/>
                  </a:schemeClr>
                </a:solidFill>
                <a:latin typeface="+mn-ea"/>
                <a:cs typeface="+mn-ea"/>
              </a:rPr>
              <a:t>9) min_samples_split:</a:t>
            </a:r>
            <a:endParaRPr lang="zh-CN" sz="1200" b="0">
              <a:latin typeface="+mn-ea"/>
              <a:cs typeface="+mn-ea"/>
            </a:endParaRPr>
          </a:p>
          <a:p>
            <a:pPr indent="0"/>
            <a:r>
              <a:rPr lang="zh-CN" sz="1200" b="0">
                <a:latin typeface="+mn-ea"/>
                <a:cs typeface="+mn-ea"/>
              </a:rPr>
              <a:t>内部节点再划分所需最小样本数: 这个值限制了子树继续划分的条件，如果某节点的样本数少于min_samples_split，则不会继续再尝试选择最优特征来进行划分。 默认是2.</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custDataLst>
              <p:tags r:id="rId2"/>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21385" y="179705"/>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sp>
        <p:nvSpPr>
          <p:cNvPr id="100" name="文本框 99"/>
          <p:cNvSpPr txBox="1"/>
          <p:nvPr/>
        </p:nvSpPr>
        <p:spPr>
          <a:xfrm>
            <a:off x="478155" y="624205"/>
            <a:ext cx="8150860" cy="4184650"/>
          </a:xfrm>
          <a:prstGeom prst="rect">
            <a:avLst/>
          </a:prstGeom>
          <a:noFill/>
          <a:ln w="9525">
            <a:noFill/>
          </a:ln>
        </p:spPr>
        <p:txBody>
          <a:bodyPr wrap="square">
            <a:spAutoFit/>
          </a:bodyPr>
          <a:lstStyle/>
          <a:p>
            <a:pPr indent="0"/>
            <a:r>
              <a:rPr lang="en-US" sz="1400" b="0">
                <a:solidFill>
                  <a:schemeClr val="tx2">
                    <a:lumMod val="75000"/>
                  </a:schemeClr>
                </a:solidFill>
                <a:latin typeface="+mn-ea"/>
                <a:cs typeface="+mn-ea"/>
              </a:rPr>
              <a:t>10) 数min_samples_leaf:</a:t>
            </a:r>
            <a:endParaRPr lang="zh-CN" sz="1200" b="0">
              <a:latin typeface="+mn-ea"/>
              <a:cs typeface="+mn-ea"/>
            </a:endParaRPr>
          </a:p>
          <a:p>
            <a:pPr indent="0"/>
            <a:r>
              <a:rPr lang="zh-CN" sz="1200" b="0">
                <a:latin typeface="+mn-ea"/>
                <a:cs typeface="+mn-ea"/>
              </a:rPr>
              <a:t>叶子节点最少样本: 这个值限制了叶子节点最少的样本数，如果某叶子节点数目小于样本数，则会和兄弟节点一起被剪枝。 默认是1,可以输入最少的样本数的整数，或者最少样本数占样本总数的百分比。</a:t>
            </a:r>
          </a:p>
          <a:p>
            <a:pPr indent="0"/>
            <a:r>
              <a:rPr lang="zh-CN" sz="1200" b="0">
                <a:latin typeface="+mn-ea"/>
                <a:cs typeface="+mn-ea"/>
              </a:rPr>
              <a:t> </a:t>
            </a:r>
          </a:p>
          <a:p>
            <a:pPr indent="0"/>
            <a:r>
              <a:rPr lang="en-US" sz="1400" b="0">
                <a:solidFill>
                  <a:schemeClr val="tx2">
                    <a:lumMod val="75000"/>
                  </a:schemeClr>
                </a:solidFill>
                <a:latin typeface="+mn-ea"/>
                <a:cs typeface="+mn-ea"/>
              </a:rPr>
              <a:t>11）min_weight_fraction_leaf:</a:t>
            </a:r>
            <a:endParaRPr lang="zh-CN" sz="1200" b="0">
              <a:latin typeface="+mn-ea"/>
              <a:cs typeface="+mn-ea"/>
            </a:endParaRPr>
          </a:p>
          <a:p>
            <a:pPr indent="0"/>
            <a:r>
              <a:rPr lang="zh-CN" sz="1200" b="0">
                <a:latin typeface="+mn-ea"/>
                <a:cs typeface="+mn-ea"/>
              </a:rPr>
              <a:t>叶子节点最小的样本权重和：这个值限制了叶子节点所有样本权重和的最小值，如果小于这个值，则会和兄弟节点一起被剪枝。 默认是0，就是不考虑权重问题。</a:t>
            </a:r>
          </a:p>
          <a:p>
            <a:pPr indent="0"/>
            <a:r>
              <a:rPr lang="zh-CN" sz="1200" b="0">
                <a:latin typeface="+mn-ea"/>
                <a:cs typeface="+mn-ea"/>
              </a:rPr>
              <a:t> </a:t>
            </a:r>
          </a:p>
          <a:p>
            <a:pPr indent="0"/>
            <a:r>
              <a:rPr lang="en-US" sz="1400" b="0">
                <a:solidFill>
                  <a:schemeClr val="tx2">
                    <a:lumMod val="75000"/>
                  </a:schemeClr>
                </a:solidFill>
                <a:latin typeface="+mn-ea"/>
                <a:cs typeface="+mn-ea"/>
              </a:rPr>
              <a:t>12) max_leaf_nodes</a:t>
            </a:r>
            <a:r>
              <a:rPr lang="zh-CN" altLang="en-US" sz="1400" b="0">
                <a:solidFill>
                  <a:schemeClr val="tx2">
                    <a:lumMod val="75000"/>
                  </a:schemeClr>
                </a:solidFill>
                <a:latin typeface="+mn-ea"/>
                <a:cs typeface="+mn-ea"/>
              </a:rPr>
              <a:t>：</a:t>
            </a:r>
            <a:endParaRPr lang="zh-CN" sz="1200" b="0">
              <a:latin typeface="+mn-ea"/>
              <a:cs typeface="+mn-ea"/>
            </a:endParaRPr>
          </a:p>
          <a:p>
            <a:pPr indent="0"/>
            <a:r>
              <a:rPr lang="zh-CN" sz="1200" b="0">
                <a:latin typeface="+mn-ea"/>
                <a:cs typeface="+mn-ea"/>
              </a:rPr>
              <a:t>最大叶子节点数: 通过限制最大叶子节点数，可以防止过拟合，默认是"None”，即不限制最大的叶子节点数。</a:t>
            </a:r>
          </a:p>
          <a:p>
            <a:pPr indent="0"/>
            <a:r>
              <a:rPr lang="zh-CN" sz="1200" b="0">
                <a:latin typeface="+mn-ea"/>
                <a:cs typeface="+mn-ea"/>
              </a:rPr>
              <a:t> </a:t>
            </a:r>
          </a:p>
          <a:p>
            <a:pPr indent="0"/>
            <a:r>
              <a:rPr lang="en-US" sz="1400" b="0">
                <a:solidFill>
                  <a:schemeClr val="tx2">
                    <a:lumMod val="75000"/>
                  </a:schemeClr>
                </a:solidFill>
                <a:latin typeface="+mn-ea"/>
                <a:cs typeface="+mn-ea"/>
              </a:rPr>
              <a:t>13) min_impurity_split:</a:t>
            </a:r>
            <a:endParaRPr lang="zh-CN" sz="1200" b="0">
              <a:latin typeface="+mn-ea"/>
              <a:cs typeface="+mn-ea"/>
            </a:endParaRPr>
          </a:p>
          <a:p>
            <a:pPr indent="0"/>
            <a:r>
              <a:rPr lang="zh-CN" sz="1200" b="0">
                <a:latin typeface="+mn-ea"/>
                <a:cs typeface="+mn-ea"/>
              </a:rPr>
              <a:t>节点划分最小不纯度:  这个值限制了决策树的增长，如果某节点的不纯度(基于基尼系数，均方差)小于这个阈值，则该节点不再生成子节点。即为叶子节点 。</a:t>
            </a:r>
            <a:endParaRPr lang="en-US" b="0">
              <a:latin typeface="Times New Roman" panose="02020603050405020304" pitchFamily="18" charset="0"/>
              <a:ea typeface="宋体" panose="02010600030101010101" pitchFamily="2" charset="-122"/>
            </a:endParaRPr>
          </a:p>
          <a:p>
            <a:pPr indent="0"/>
            <a:r>
              <a:rPr lang="en-US" b="0">
                <a:latin typeface="Times New Roman" panose="02020603050405020304" pitchFamily="18" charset="0"/>
                <a:ea typeface="宋体" panose="02010600030101010101" pitchFamily="2" charset="-122"/>
              </a:rPr>
              <a:t> </a:t>
            </a:r>
          </a:p>
          <a:p>
            <a:pPr indent="0"/>
            <a:endParaRPr lang="en-US" b="0">
              <a:latin typeface="Times New Roman" panose="02020603050405020304" pitchFamily="18" charset="0"/>
              <a:ea typeface="宋体" panose="02010600030101010101" pitchFamily="2" charset="-122"/>
            </a:endParaRPr>
          </a:p>
          <a:p>
            <a:pPr indent="0"/>
            <a:endParaRPr lang="zh-CN" b="0">
              <a:latin typeface="Times New Roman" panose="02020603050405020304" pitchFamily="18" charset="0"/>
              <a:ea typeface="宋体" panose="02010600030101010101" pitchFamily="2" charset="-122"/>
            </a:endParaRPr>
          </a:p>
          <a:p>
            <a:pPr indent="0"/>
            <a:r>
              <a:rPr lang="zh-CN" b="0">
                <a:solidFill>
                  <a:srgbClr val="C00000"/>
                </a:solidFill>
                <a:latin typeface="Times New Roman" panose="02020603050405020304" pitchFamily="18" charset="0"/>
                <a:ea typeface="宋体" panose="02010600030101010101" pitchFamily="2" charset="-122"/>
              </a:rPr>
              <a:t>在这里我们主要考虑</a:t>
            </a:r>
            <a:r>
              <a:rPr lang="en-US" b="0">
                <a:solidFill>
                  <a:srgbClr val="C00000"/>
                </a:solidFill>
                <a:latin typeface="Times New Roman" panose="02020603050405020304" pitchFamily="18" charset="0"/>
                <a:ea typeface="宋体" panose="02010600030101010101" pitchFamily="2" charset="-122"/>
              </a:rPr>
              <a:t>n_estimators</a:t>
            </a:r>
            <a:r>
              <a:rPr lang="zh-CN" b="0">
                <a:solidFill>
                  <a:srgbClr val="C00000"/>
                </a:solidFill>
                <a:latin typeface="Times New Roman" panose="02020603050405020304" pitchFamily="18" charset="0"/>
                <a:ea typeface="宋体" panose="02010600030101010101" pitchFamily="2" charset="-122"/>
              </a:rPr>
              <a:t>，</a:t>
            </a:r>
            <a:r>
              <a:rPr lang="en-US" b="0">
                <a:solidFill>
                  <a:srgbClr val="C00000"/>
                </a:solidFill>
                <a:latin typeface="Times New Roman" panose="02020603050405020304" pitchFamily="18" charset="0"/>
                <a:ea typeface="宋体" panose="02010600030101010101" pitchFamily="2" charset="-122"/>
              </a:rPr>
              <a:t>learning_rate </a:t>
            </a:r>
            <a:r>
              <a:rPr lang="zh-CN" b="0">
                <a:solidFill>
                  <a:srgbClr val="C00000"/>
                </a:solidFill>
                <a:latin typeface="Times New Roman" panose="02020603050405020304" pitchFamily="18" charset="0"/>
                <a:ea typeface="宋体" panose="02010600030101010101" pitchFamily="2" charset="-122"/>
              </a:rPr>
              <a:t>，</a:t>
            </a:r>
            <a:r>
              <a:rPr lang="en-US" b="0">
                <a:solidFill>
                  <a:srgbClr val="C00000"/>
                </a:solidFill>
                <a:latin typeface="Times New Roman" panose="02020603050405020304" pitchFamily="18" charset="0"/>
                <a:ea typeface="宋体" panose="02010600030101010101" pitchFamily="2" charset="-122"/>
              </a:rPr>
              <a:t>max_depth</a:t>
            </a:r>
            <a:r>
              <a:rPr lang="zh-CN" b="0">
                <a:solidFill>
                  <a:srgbClr val="C00000"/>
                </a:solidFill>
                <a:latin typeface="Times New Roman" panose="02020603050405020304" pitchFamily="18" charset="0"/>
                <a:ea typeface="宋体" panose="02010600030101010101" pitchFamily="2" charset="-122"/>
              </a:rPr>
              <a:t>，</a:t>
            </a:r>
            <a:r>
              <a:rPr lang="en-US" b="0">
                <a:solidFill>
                  <a:srgbClr val="C00000"/>
                </a:solidFill>
                <a:latin typeface="Times New Roman" panose="02020603050405020304" pitchFamily="18" charset="0"/>
                <a:ea typeface="宋体" panose="02010600030101010101" pitchFamily="2" charset="-122"/>
              </a:rPr>
              <a:t>min_samples_leaf</a:t>
            </a:r>
            <a:r>
              <a:rPr lang="zh-CN" b="0">
                <a:solidFill>
                  <a:srgbClr val="C00000"/>
                </a:solidFill>
                <a:latin typeface="Times New Roman" panose="02020603050405020304" pitchFamily="18" charset="0"/>
                <a:ea typeface="宋体" panose="02010600030101010101" pitchFamily="2" charset="-122"/>
              </a:rPr>
              <a:t>，</a:t>
            </a:r>
            <a:r>
              <a:rPr lang="en-US" b="0">
                <a:solidFill>
                  <a:srgbClr val="C00000"/>
                </a:solidFill>
                <a:latin typeface="Times New Roman" panose="02020603050405020304" pitchFamily="18" charset="0"/>
                <a:ea typeface="宋体" panose="02010600030101010101" pitchFamily="2" charset="-122"/>
              </a:rPr>
              <a:t>max_features</a:t>
            </a:r>
            <a:r>
              <a:rPr lang="zh-CN" altLang="en-US" b="0">
                <a:solidFill>
                  <a:srgbClr val="C00000"/>
                </a:solidFill>
                <a:latin typeface="Times New Roman" panose="02020603050405020304" pitchFamily="18" charset="0"/>
                <a:ea typeface="宋体" panose="02010600030101010101" pitchFamily="2" charset="-122"/>
              </a:rPr>
              <a:t>。</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3779912" cy="5143500"/>
          </a:xfrm>
          <a:prstGeom prst="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040250" y="1183616"/>
            <a:ext cx="1210588" cy="707886"/>
          </a:xfrm>
          <a:prstGeom prst="rect">
            <a:avLst/>
          </a:prstGeom>
          <a:noFill/>
        </p:spPr>
        <p:txBody>
          <a:bodyPr wrap="none" rtlCol="0">
            <a:spAutoFit/>
          </a:bodyPr>
          <a:lstStyle/>
          <a:p>
            <a:r>
              <a:rPr lang="zh-CN" altLang="en-US" sz="4000" dirty="0">
                <a:latin typeface="方正兰亭细黑_GBK" pitchFamily="2" charset="-122"/>
                <a:ea typeface="方正兰亭细黑_GBK" pitchFamily="2" charset="-122"/>
              </a:rPr>
              <a:t>绪论</a:t>
            </a:r>
          </a:p>
        </p:txBody>
      </p:sp>
      <p:sp>
        <p:nvSpPr>
          <p:cNvPr id="3" name="TextBox 2"/>
          <p:cNvSpPr txBox="1"/>
          <p:nvPr/>
        </p:nvSpPr>
        <p:spPr>
          <a:xfrm>
            <a:off x="2394866" y="2896649"/>
            <a:ext cx="1241030" cy="307777"/>
          </a:xfrm>
          <a:prstGeom prst="rect">
            <a:avLst/>
          </a:prstGeom>
          <a:noFill/>
        </p:spPr>
        <p:txBody>
          <a:bodyPr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第一部分</a:t>
            </a:r>
          </a:p>
        </p:txBody>
      </p:sp>
      <p:grpSp>
        <p:nvGrpSpPr>
          <p:cNvPr id="33" name="组合 3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1A3F6C"/>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17" name="TextBox 16"/>
          <p:cNvSpPr txBox="1"/>
          <p:nvPr/>
        </p:nvSpPr>
        <p:spPr>
          <a:xfrm>
            <a:off x="4436825" y="3036352"/>
            <a:ext cx="1107996" cy="369332"/>
          </a:xfrm>
          <a:prstGeom prst="rect">
            <a:avLst/>
          </a:prstGeom>
          <a:noFill/>
        </p:spPr>
        <p:txBody>
          <a:bodyPr wrap="none" rtlCol="0">
            <a:spAutoFit/>
          </a:bodyPr>
          <a:lstStyle/>
          <a:p>
            <a:r>
              <a:rPr lang="zh-CN" altLang="en-US" dirty="0">
                <a:latin typeface="方正兰亭细黑_GBK" pitchFamily="2" charset="-122"/>
                <a:ea typeface="方正兰亭细黑_GBK" pitchFamily="2" charset="-122"/>
              </a:rPr>
              <a:t>开发环境</a:t>
            </a:r>
          </a:p>
        </p:txBody>
      </p:sp>
      <p:sp>
        <p:nvSpPr>
          <p:cNvPr id="26" name="椭圆 25"/>
          <p:cNvSpPr/>
          <p:nvPr/>
        </p:nvSpPr>
        <p:spPr>
          <a:xfrm>
            <a:off x="4040250" y="3083630"/>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3F6C"/>
              </a:solidFill>
            </a:endParaRPr>
          </a:p>
        </p:txBody>
      </p:sp>
      <p:sp>
        <p:nvSpPr>
          <p:cNvPr id="28" name="TextBox 27"/>
          <p:cNvSpPr txBox="1"/>
          <p:nvPr/>
        </p:nvSpPr>
        <p:spPr>
          <a:xfrm>
            <a:off x="4436825" y="2281855"/>
            <a:ext cx="1107996" cy="369332"/>
          </a:xfrm>
          <a:prstGeom prst="rect">
            <a:avLst/>
          </a:prstGeom>
          <a:noFill/>
        </p:spPr>
        <p:txBody>
          <a:bodyPr wrap="none" rtlCol="0">
            <a:spAutoFit/>
          </a:bodyPr>
          <a:lstStyle/>
          <a:p>
            <a:r>
              <a:rPr lang="zh-CN" altLang="en-US" dirty="0">
                <a:latin typeface="方正兰亭细黑_GBK" pitchFamily="2" charset="-122"/>
                <a:ea typeface="方正兰亭细黑_GBK" pitchFamily="2" charset="-122"/>
              </a:rPr>
              <a:t>需求分析</a:t>
            </a:r>
          </a:p>
        </p:txBody>
      </p:sp>
      <p:sp>
        <p:nvSpPr>
          <p:cNvPr id="30" name="椭圆 29"/>
          <p:cNvSpPr/>
          <p:nvPr/>
        </p:nvSpPr>
        <p:spPr>
          <a:xfrm>
            <a:off x="4040251" y="2328689"/>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3F6C"/>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p:tgtEl>
                                          <p:spTgt spid="33"/>
                                        </p:tgtEl>
                                        <p:attrNameLst>
                                          <p:attrName>ppt_x</p:attrName>
                                        </p:attrNameLst>
                                      </p:cBhvr>
                                      <p:tavLst>
                                        <p:tav tm="0">
                                          <p:val>
                                            <p:strVal val="#ppt_x+#ppt_w*1.125000"/>
                                          </p:val>
                                        </p:tav>
                                        <p:tav tm="100000">
                                          <p:val>
                                            <p:strVal val="#ppt_x"/>
                                          </p:val>
                                        </p:tav>
                                      </p:tavLst>
                                    </p:anim>
                                    <p:animEffect transition="in" filter="wipe(left)">
                                      <p:cBhvr>
                                        <p:cTn id="13" dur="500"/>
                                        <p:tgtEl>
                                          <p:spTgt spid="3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par>
                                <p:cTn id="24" presetID="12" presetClass="entr" presetSubtype="8"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par>
                                <p:cTn id="28" presetID="12" presetClass="entr" presetSubtype="8" fill="hold" grpId="0" nodeType="withEffect">
                                  <p:stCondLst>
                                    <p:cond delay="3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p:tgtEl>
                                          <p:spTgt spid="30"/>
                                        </p:tgtEl>
                                        <p:attrNameLst>
                                          <p:attrName>ppt_x</p:attrName>
                                        </p:attrNameLst>
                                      </p:cBhvr>
                                      <p:tavLst>
                                        <p:tav tm="0">
                                          <p:val>
                                            <p:strVal val="#ppt_x-#ppt_w*1.125000"/>
                                          </p:val>
                                        </p:tav>
                                        <p:tav tm="100000">
                                          <p:val>
                                            <p:strVal val="#ppt_x"/>
                                          </p:val>
                                        </p:tav>
                                      </p:tavLst>
                                    </p:anim>
                                    <p:animEffect transition="in" filter="wipe(right)">
                                      <p:cBhvr>
                                        <p:cTn id="35" dur="500"/>
                                        <p:tgtEl>
                                          <p:spTgt spid="30"/>
                                        </p:tgtEl>
                                      </p:cBhvr>
                                    </p:animEffect>
                                  </p:childTnLst>
                                </p:cTn>
                              </p:par>
                              <p:par>
                                <p:cTn id="36" presetID="12" presetClass="entr" presetSubtype="8" fill="hold" grpId="0" nodeType="withEffect">
                                  <p:stCondLst>
                                    <p:cond delay="3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17" grpId="0"/>
      <p:bldP spid="26" grpId="0" animBg="1"/>
      <p:bldP spid="28" grpId="0"/>
      <p:bldP spid="3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custDataLst>
              <p:tags r:id="rId2"/>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21385" y="179705"/>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grpSp>
        <p:nvGrpSpPr>
          <p:cNvPr id="85" name="组合 84"/>
          <p:cNvGrpSpPr/>
          <p:nvPr/>
        </p:nvGrpSpPr>
        <p:grpSpPr>
          <a:xfrm>
            <a:off x="260985" y="1761490"/>
            <a:ext cx="1346835" cy="1303020"/>
            <a:chOff x="304800" y="673100"/>
            <a:chExt cx="4000500" cy="4000500"/>
          </a:xfrm>
          <a:effectLst>
            <a:outerShdw blurRad="444500" dist="254000" dir="8100000" algn="tr" rotWithShape="0">
              <a:prstClr val="black">
                <a:alpha val="50000"/>
              </a:prstClr>
            </a:outerShdw>
          </a:effectLst>
        </p:grpSpPr>
        <p:sp>
          <p:nvSpPr>
            <p:cNvPr id="93" name="同心圆 92"/>
            <p:cNvSpPr/>
            <p:nvPr>
              <p:custDataLst>
                <p:tags r:id="rId10"/>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2" name="椭圆 101"/>
            <p:cNvSpPr/>
            <p:nvPr>
              <p:custDataLst>
                <p:tags r:id="rId11"/>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gradFill>
                    <a:gsLst>
                      <a:gs pos="0">
                        <a:srgbClr val="012D86"/>
                      </a:gs>
                      <a:gs pos="100000">
                        <a:srgbClr val="0E2557"/>
                      </a:gs>
                    </a:gsLst>
                    <a:lin scaled="0"/>
                  </a:gradFill>
                </a:rPr>
                <a:t>Gboost</a:t>
              </a:r>
            </a:p>
            <a:p>
              <a:pPr algn="ctr"/>
              <a:r>
                <a:rPr lang="zh-CN" altLang="en-US" b="1">
                  <a:gradFill>
                    <a:gsLst>
                      <a:gs pos="0">
                        <a:srgbClr val="012D86"/>
                      </a:gs>
                      <a:gs pos="100000">
                        <a:srgbClr val="0E2557"/>
                      </a:gs>
                    </a:gsLst>
                    <a:lin scaled="0"/>
                  </a:gradFill>
                </a:rPr>
                <a:t>调参</a:t>
              </a:r>
            </a:p>
          </p:txBody>
        </p:sp>
      </p:grpSp>
      <p:grpSp>
        <p:nvGrpSpPr>
          <p:cNvPr id="5" name="组合 4"/>
          <p:cNvGrpSpPr/>
          <p:nvPr/>
        </p:nvGrpSpPr>
        <p:grpSpPr>
          <a:xfrm>
            <a:off x="1583946" y="2304698"/>
            <a:ext cx="1223538" cy="368530"/>
            <a:chOff x="3838575" y="2712368"/>
            <a:chExt cx="1604974" cy="368530"/>
          </a:xfrm>
        </p:grpSpPr>
        <p:cxnSp>
          <p:nvCxnSpPr>
            <p:cNvPr id="6" name="直接连接符 5"/>
            <p:cNvCxnSpPr/>
            <p:nvPr>
              <p:custDataLst>
                <p:tags r:id="rId5"/>
              </p:custDataLst>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7"/>
              </p:custDataLst>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8"/>
              </p:custDataLst>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9"/>
              </p:custDataLst>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504301" y="890667"/>
            <a:ext cx="6138545" cy="3996055"/>
            <a:chOff x="-95031" y="-68551"/>
            <a:chExt cx="8627604" cy="5616376"/>
          </a:xfrm>
          <a:effectLst>
            <a:outerShdw blurRad="444500" dist="254000" dir="8100000" algn="tr" rotWithShape="0">
              <a:prstClr val="black">
                <a:alpha val="50000"/>
              </a:prstClr>
            </a:outerShdw>
          </a:effectLst>
        </p:grpSpPr>
        <p:sp>
          <p:nvSpPr>
            <p:cNvPr id="12" name="同心圆 11"/>
            <p:cNvSpPr/>
            <p:nvPr>
              <p:custDataLst>
                <p:tags r:id="rId3"/>
              </p:custDataLst>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custDataLst>
                <p:tags r:id="rId4"/>
              </p:custDataLst>
            </p:nvPr>
          </p:nvSpPr>
          <p:spPr>
            <a:xfrm>
              <a:off x="-95031" y="-68551"/>
              <a:ext cx="8577625" cy="561637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l"/>
              <a:endParaRPr lang="zh-CN" altLang="en-US"/>
            </a:p>
          </p:txBody>
        </p:sp>
      </p:grpSp>
      <p:sp>
        <p:nvSpPr>
          <p:cNvPr id="100" name="文本框 99"/>
          <p:cNvSpPr txBox="1"/>
          <p:nvPr/>
        </p:nvSpPr>
        <p:spPr>
          <a:xfrm>
            <a:off x="2526665" y="1144270"/>
            <a:ext cx="6102350" cy="2513330"/>
          </a:xfrm>
          <a:prstGeom prst="rect">
            <a:avLst/>
          </a:prstGeom>
          <a:noFill/>
          <a:ln w="9525">
            <a:noFill/>
          </a:ln>
        </p:spPr>
        <p:txBody>
          <a:bodyPr wrap="square">
            <a:noAutofit/>
          </a:bodyPr>
          <a:lstStyle/>
          <a:p>
            <a:pPr indent="266700"/>
            <a:r>
              <a:rPr sz="1400" b="0">
                <a:solidFill>
                  <a:srgbClr val="C00000"/>
                </a:solidFill>
                <a:latin typeface="Times New Roman" panose="02020603050405020304" pitchFamily="18" charset="0"/>
                <a:ea typeface="宋体" panose="02010600030101010101" pitchFamily="2" charset="-122"/>
              </a:rPr>
              <a:t>一般采用网格搜索法优化超参数组合。这里将调参方法简单归纳为三条：1、分块调参（不同框架参数分开调参）；2、一次调参不超过三个参数；3、逐步缩小参数范围</a:t>
            </a:r>
            <a:r>
              <a:rPr lang="zh-CN" sz="1400" b="0">
                <a:solidFill>
                  <a:srgbClr val="C00000"/>
                </a:solidFill>
                <a:latin typeface="Times New Roman" panose="02020603050405020304" pitchFamily="18" charset="0"/>
                <a:ea typeface="宋体" panose="02010600030101010101" pitchFamily="2" charset="-122"/>
              </a:rPr>
              <a:t>。</a:t>
            </a:r>
            <a:endParaRPr lang="zh-CN" sz="1200" b="0">
              <a:solidFill>
                <a:srgbClr val="C00000"/>
              </a:solidFill>
              <a:latin typeface="Times New Roman" panose="02020603050405020304" pitchFamily="18" charset="0"/>
              <a:ea typeface="宋体" panose="02010600030101010101" pitchFamily="2" charset="-122"/>
            </a:endParaRPr>
          </a:p>
          <a:p>
            <a:pPr indent="266700"/>
            <a:endParaRPr lang="en-US" sz="1200" b="0">
              <a:solidFill>
                <a:srgbClr val="C00000"/>
              </a:solidFill>
              <a:latin typeface="Times New Roman" panose="02020603050405020304" pitchFamily="18" charset="0"/>
              <a:ea typeface="宋体" panose="02010600030101010101" pitchFamily="2" charset="-122"/>
            </a:endParaRPr>
          </a:p>
          <a:p>
            <a:pPr indent="266700"/>
            <a:endParaRPr lang="en-US" sz="1200" b="0">
              <a:solidFill>
                <a:srgbClr val="C00000"/>
              </a:solidFill>
              <a:latin typeface="Times New Roman" panose="02020603050405020304" pitchFamily="18" charset="0"/>
              <a:ea typeface="宋体" panose="02010600030101010101" pitchFamily="2" charset="-122"/>
            </a:endParaRPr>
          </a:p>
          <a:p>
            <a:pPr indent="266700"/>
            <a:r>
              <a:rPr lang="en-US" sz="1200" b="0">
                <a:latin typeface="Times New Roman" panose="02020603050405020304" pitchFamily="18" charset="0"/>
                <a:ea typeface="宋体" panose="02010600030101010101" pitchFamily="2" charset="-122"/>
              </a:rPr>
              <a:t>gb_param_grid = {'loss' : ["deviance"],</a:t>
            </a:r>
          </a:p>
          <a:p>
            <a:pPr indent="266700"/>
            <a:r>
              <a:rPr lang="en-US" sz="1200" b="0">
                <a:latin typeface="Times New Roman" panose="02020603050405020304" pitchFamily="18" charset="0"/>
                <a:ea typeface="宋体" panose="02010600030101010101" pitchFamily="2" charset="-122"/>
              </a:rPr>
              <a:t>              'n_estimators' : [100,200,300],</a:t>
            </a:r>
          </a:p>
          <a:p>
            <a:pPr indent="266700"/>
            <a:r>
              <a:rPr lang="en-US" sz="1200" b="0">
                <a:latin typeface="Times New Roman" panose="02020603050405020304" pitchFamily="18" charset="0"/>
                <a:ea typeface="宋体" panose="02010600030101010101" pitchFamily="2" charset="-122"/>
              </a:rPr>
              <a:t>              'learning_rate': [0.1, 0.05, 0.01],</a:t>
            </a:r>
          </a:p>
          <a:p>
            <a:pPr indent="266700"/>
            <a:r>
              <a:rPr lang="en-US" sz="1200" b="0">
                <a:latin typeface="Times New Roman" panose="02020603050405020304" pitchFamily="18" charset="0"/>
                <a:ea typeface="宋体" panose="02010600030101010101" pitchFamily="2" charset="-122"/>
              </a:rPr>
              <a:t>              'max_depth': [4, 8],</a:t>
            </a:r>
          </a:p>
          <a:p>
            <a:pPr indent="266700"/>
            <a:r>
              <a:rPr lang="en-US" sz="1200" b="0">
                <a:latin typeface="Times New Roman" panose="02020603050405020304" pitchFamily="18" charset="0"/>
                <a:ea typeface="宋体" panose="02010600030101010101" pitchFamily="2" charset="-122"/>
              </a:rPr>
              <a:t>              'min_samples_leaf': [100,150],</a:t>
            </a:r>
          </a:p>
          <a:p>
            <a:pPr indent="266700"/>
            <a:r>
              <a:rPr lang="en-US" sz="1200" b="0">
                <a:latin typeface="Times New Roman" panose="02020603050405020304" pitchFamily="18" charset="0"/>
                <a:ea typeface="宋体" panose="02010600030101010101" pitchFamily="2" charset="-122"/>
              </a:rPr>
              <a:t>              'max_features': [0.3, 0.1] </a:t>
            </a:r>
          </a:p>
          <a:p>
            <a:pPr indent="266700"/>
            <a:r>
              <a:rPr lang="en-US" sz="1200" b="0">
                <a:latin typeface="Times New Roman" panose="02020603050405020304" pitchFamily="18" charset="0"/>
                <a:ea typeface="宋体" panose="02010600030101010101" pitchFamily="2" charset="-122"/>
              </a:rPr>
              <a:t>              }</a:t>
            </a:r>
          </a:p>
          <a:p>
            <a:pPr indent="266700"/>
            <a:endParaRPr lang="en-US" sz="1200" b="0">
              <a:latin typeface="Times New Roman" panose="02020603050405020304" pitchFamily="18" charset="0"/>
              <a:ea typeface="宋体" panose="02010600030101010101" pitchFamily="2" charset="-122"/>
            </a:endParaRPr>
          </a:p>
          <a:p>
            <a:pPr indent="266700"/>
            <a:r>
              <a:rPr lang="en-US" sz="1200" b="0">
                <a:latin typeface="Times New Roman" panose="02020603050405020304" pitchFamily="18" charset="0"/>
                <a:ea typeface="宋体" panose="02010600030101010101" pitchFamily="2" charset="-122"/>
              </a:rPr>
              <a:t>modelgsGBC = GridSearchCV(GBC,param_grid = gb_param_grid, cv=kfold, </a:t>
            </a:r>
          </a:p>
          <a:p>
            <a:pPr indent="266700"/>
            <a:r>
              <a:rPr lang="en-US" sz="1200" b="0">
                <a:latin typeface="Times New Roman" panose="02020603050405020304" pitchFamily="18" charset="0"/>
                <a:ea typeface="宋体" panose="02010600030101010101" pitchFamily="2" charset="-122"/>
              </a:rPr>
              <a:t>                                     scoring="accuracy", n_jobs= -1, verbose = 1)</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par>
                                <p:cTn id="8" presetID="1" presetClass="entr" presetSubtype="0" fill="hold" nodeType="withEffect">
                                  <p:stCondLst>
                                    <p:cond delay="1500"/>
                                  </p:stCondLst>
                                  <p:childTnLst>
                                    <p:set>
                                      <p:cBhvr>
                                        <p:cTn id="9" dur="1" fill="hold">
                                          <p:stCondLst>
                                            <p:cond delay="0"/>
                                          </p:stCondLst>
                                        </p:cTn>
                                        <p:tgtEl>
                                          <p:spTgt spid="85"/>
                                        </p:tgtEl>
                                        <p:attrNameLst>
                                          <p:attrName>style.visibility</p:attrName>
                                        </p:attrNameLst>
                                      </p:cBhvr>
                                      <p:to>
                                        <p:strVal val="visible"/>
                                      </p:to>
                                    </p:set>
                                  </p:childTnLst>
                                </p:cTn>
                              </p:par>
                              <p:par>
                                <p:cTn id="10" presetID="42" presetClass="path" presetSubtype="0" accel="50000" decel="50000" fill="hold" nodeType="withEffect">
                                  <p:stCondLst>
                                    <p:cond delay="1500"/>
                                  </p:stCondLst>
                                  <p:childTnLst>
                                    <p:animMotion origin="layout" path="M 1.66667E-6 -1.23457E-7 L 0.4875 0.71111 " pathEditMode="relative" rAng="0" ptsTypes="AA">
                                      <p:cBhvr>
                                        <p:cTn id="11" dur="1000" spd="-100000" fill="hold"/>
                                        <p:tgtEl>
                                          <p:spTgt spid="85"/>
                                        </p:tgtEl>
                                        <p:attrNameLst>
                                          <p:attrName>ppt_x</p:attrName>
                                          <p:attrName>ppt_y</p:attrName>
                                        </p:attrNameLst>
                                      </p:cBhvr>
                                      <p:rCtr x="24375" y="35556"/>
                                    </p:animMotion>
                                  </p:childTnLst>
                                </p:cTn>
                              </p:par>
                              <p:par>
                                <p:cTn id="12" presetID="53" presetClass="entr" presetSubtype="16" fill="hold" nodeType="withEffect">
                                  <p:stCondLst>
                                    <p:cond delay="1500"/>
                                  </p:stCondLst>
                                  <p:childTnLst>
                                    <p:set>
                                      <p:cBhvr>
                                        <p:cTn id="13" dur="1" fill="hold">
                                          <p:stCondLst>
                                            <p:cond delay="0"/>
                                          </p:stCondLst>
                                        </p:cTn>
                                        <p:tgtEl>
                                          <p:spTgt spid="85"/>
                                        </p:tgtEl>
                                        <p:attrNameLst>
                                          <p:attrName>style.visibility</p:attrName>
                                        </p:attrNameLst>
                                      </p:cBhvr>
                                      <p:to>
                                        <p:strVal val="visible"/>
                                      </p:to>
                                    </p:set>
                                    <p:anim calcmode="lin" valueType="num">
                                      <p:cBhvr>
                                        <p:cTn id="14" dur="1000" fill="hold"/>
                                        <p:tgtEl>
                                          <p:spTgt spid="85"/>
                                        </p:tgtEl>
                                        <p:attrNameLst>
                                          <p:attrName>ppt_w</p:attrName>
                                        </p:attrNameLst>
                                      </p:cBhvr>
                                      <p:tavLst>
                                        <p:tav tm="0">
                                          <p:val>
                                            <p:fltVal val="0"/>
                                          </p:val>
                                        </p:tav>
                                        <p:tav tm="100000">
                                          <p:val>
                                            <p:strVal val="#ppt_w"/>
                                          </p:val>
                                        </p:tav>
                                      </p:tavLst>
                                    </p:anim>
                                    <p:anim calcmode="lin" valueType="num">
                                      <p:cBhvr>
                                        <p:cTn id="15" dur="1000" fill="hold"/>
                                        <p:tgtEl>
                                          <p:spTgt spid="85"/>
                                        </p:tgtEl>
                                        <p:attrNameLst>
                                          <p:attrName>ppt_h</p:attrName>
                                        </p:attrNameLst>
                                      </p:cBhvr>
                                      <p:tavLst>
                                        <p:tav tm="0">
                                          <p:val>
                                            <p:fltVal val="0"/>
                                          </p:val>
                                        </p:tav>
                                        <p:tav tm="100000">
                                          <p:val>
                                            <p:strVal val="#ppt_h"/>
                                          </p:val>
                                        </p:tav>
                                      </p:tavLst>
                                    </p:anim>
                                    <p:animEffect transition="in" filter="fade">
                                      <p:cBhvr>
                                        <p:cTn id="16"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custDataLst>
              <p:tags r:id="rId1"/>
            </p:custDataLst>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custDataLst>
              <p:tags r:id="rId2"/>
            </p:custDataLst>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921385" y="179705"/>
            <a:ext cx="4572000" cy="398780"/>
          </a:xfrm>
          <a:prstGeom prst="rect">
            <a:avLst/>
          </a:prstGeom>
          <a:noFill/>
        </p:spPr>
        <p:txBody>
          <a:bodyPr wrap="square" rtlCol="0" anchor="t">
            <a:spAutoFit/>
          </a:bodyPr>
          <a:lstStyle/>
          <a:p>
            <a:r>
              <a:rPr lang="zh-CN" altLang="en-US" sz="2000" spc="300" dirty="0">
                <a:latin typeface="方正兰亭细黑_GBK" pitchFamily="2" charset="-122"/>
                <a:ea typeface="方正兰亭细黑_GBK" pitchFamily="2" charset="-122"/>
                <a:sym typeface="+mn-ea"/>
              </a:rPr>
              <a:t>详细设计与实现</a:t>
            </a:r>
          </a:p>
        </p:txBody>
      </p:sp>
      <p:grpSp>
        <p:nvGrpSpPr>
          <p:cNvPr id="85" name="组合 84"/>
          <p:cNvGrpSpPr/>
          <p:nvPr/>
        </p:nvGrpSpPr>
        <p:grpSpPr>
          <a:xfrm>
            <a:off x="260985" y="1761490"/>
            <a:ext cx="1346835" cy="1303020"/>
            <a:chOff x="304800" y="673100"/>
            <a:chExt cx="4000500" cy="4000500"/>
          </a:xfrm>
          <a:effectLst>
            <a:outerShdw blurRad="444500" dist="254000" dir="8100000" algn="tr" rotWithShape="0">
              <a:prstClr val="black">
                <a:alpha val="50000"/>
              </a:prstClr>
            </a:outerShdw>
          </a:effectLst>
        </p:grpSpPr>
        <p:sp>
          <p:nvSpPr>
            <p:cNvPr id="93" name="同心圆 92"/>
            <p:cNvSpPr/>
            <p:nvPr>
              <p:custDataLst>
                <p:tags r:id="rId11"/>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2" name="椭圆 101"/>
            <p:cNvSpPr/>
            <p:nvPr>
              <p:custDataLst>
                <p:tags r:id="rId12"/>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gradFill>
                    <a:gsLst>
                      <a:gs pos="0">
                        <a:srgbClr val="012D86"/>
                      </a:gs>
                      <a:gs pos="100000">
                        <a:srgbClr val="0E2557"/>
                      </a:gs>
                    </a:gsLst>
                    <a:lin scaled="0"/>
                  </a:gradFill>
                </a:rPr>
                <a:t>Gboost</a:t>
              </a:r>
            </a:p>
            <a:p>
              <a:pPr algn="ctr"/>
              <a:r>
                <a:rPr lang="zh-CN" altLang="en-US" b="1">
                  <a:gradFill>
                    <a:gsLst>
                      <a:gs pos="0">
                        <a:srgbClr val="012D86"/>
                      </a:gs>
                      <a:gs pos="100000">
                        <a:srgbClr val="0E2557"/>
                      </a:gs>
                    </a:gsLst>
                    <a:lin scaled="0"/>
                  </a:gradFill>
                </a:rPr>
                <a:t>调参</a:t>
              </a:r>
            </a:p>
          </p:txBody>
        </p:sp>
      </p:grpSp>
      <p:grpSp>
        <p:nvGrpSpPr>
          <p:cNvPr id="5" name="组合 4"/>
          <p:cNvGrpSpPr/>
          <p:nvPr/>
        </p:nvGrpSpPr>
        <p:grpSpPr>
          <a:xfrm>
            <a:off x="1583946" y="2304698"/>
            <a:ext cx="1223538" cy="368530"/>
            <a:chOff x="3838575" y="2712368"/>
            <a:chExt cx="1604974" cy="368530"/>
          </a:xfrm>
        </p:grpSpPr>
        <p:cxnSp>
          <p:nvCxnSpPr>
            <p:cNvPr id="6" name="直接连接符 5"/>
            <p:cNvCxnSpPr/>
            <p:nvPr>
              <p:custDataLst>
                <p:tags r:id="rId6"/>
              </p:custDataLst>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7"/>
              </p:custDataLst>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8"/>
              </p:custDataLst>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9"/>
              </p:custDataLst>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456676" y="817642"/>
            <a:ext cx="6186170" cy="4021455"/>
            <a:chOff x="-161967" y="-171186"/>
            <a:chExt cx="8694540" cy="5652075"/>
          </a:xfrm>
          <a:effectLst>
            <a:outerShdw blurRad="444500" dist="254000" dir="8100000" algn="tr" rotWithShape="0">
              <a:prstClr val="black">
                <a:alpha val="50000"/>
              </a:prstClr>
            </a:outerShdw>
          </a:effectLst>
        </p:grpSpPr>
        <p:sp>
          <p:nvSpPr>
            <p:cNvPr id="12" name="同心圆 11"/>
            <p:cNvSpPr/>
            <p:nvPr>
              <p:custDataLst>
                <p:tags r:id="rId4"/>
              </p:custDataLst>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custDataLst>
                <p:tags r:id="rId5"/>
              </p:custDataLst>
            </p:nvPr>
          </p:nvSpPr>
          <p:spPr>
            <a:xfrm>
              <a:off x="-161967" y="-171186"/>
              <a:ext cx="8577625" cy="56520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endParaRPr sz="1400">
                <a:solidFill>
                  <a:srgbClr val="C00000"/>
                </a:solidFill>
                <a:latin typeface="Times New Roman" panose="02020603050405020304" pitchFamily="18" charset="0"/>
                <a:ea typeface="宋体" panose="02010600030101010101" pitchFamily="2" charset="-122"/>
              </a:endParaRPr>
            </a:p>
            <a:p>
              <a:pPr algn="l"/>
              <a:r>
                <a:rPr lang="en-US" sz="1400">
                  <a:solidFill>
                    <a:srgbClr val="C00000"/>
                  </a:solidFill>
                  <a:latin typeface="Times New Roman" panose="02020603050405020304" pitchFamily="18" charset="0"/>
                  <a:ea typeface="宋体" panose="02010600030101010101" pitchFamily="2" charset="-122"/>
                </a:rPr>
                <a:t>        </a:t>
              </a:r>
              <a:r>
                <a:rPr sz="1400">
                  <a:solidFill>
                    <a:srgbClr val="C00000"/>
                  </a:solidFill>
                  <a:latin typeface="Times New Roman" panose="02020603050405020304" pitchFamily="18" charset="0"/>
                  <a:ea typeface="宋体" panose="02010600030101010101" pitchFamily="2" charset="-122"/>
                </a:rPr>
                <a:t>可以得出n_estimators最佳参数为300，max_depth最佳参数为4，min_samples_leaf最佳参数为150 learning_rate最佳参数为0.05，max_features最佳参数为0.3</a:t>
              </a:r>
              <a:r>
                <a:rPr lang="zh-CN" sz="1400">
                  <a:solidFill>
                    <a:srgbClr val="C00000"/>
                  </a:solidFill>
                  <a:latin typeface="Times New Roman" panose="02020603050405020304" pitchFamily="18" charset="0"/>
                  <a:ea typeface="宋体" panose="02010600030101010101" pitchFamily="2" charset="-122"/>
                </a:rPr>
                <a:t>。</a:t>
              </a:r>
            </a:p>
          </p:txBody>
        </p:sp>
      </p:grpSp>
      <p:sp>
        <p:nvSpPr>
          <p:cNvPr id="100" name="文本框 99"/>
          <p:cNvSpPr txBox="1"/>
          <p:nvPr/>
        </p:nvSpPr>
        <p:spPr>
          <a:xfrm>
            <a:off x="921385" y="-632460"/>
            <a:ext cx="6102350" cy="2513330"/>
          </a:xfrm>
          <a:prstGeom prst="rect">
            <a:avLst/>
          </a:prstGeom>
          <a:noFill/>
          <a:ln w="9525">
            <a:noFill/>
          </a:ln>
        </p:spPr>
        <p:txBody>
          <a:bodyPr wrap="square">
            <a:noAutofit/>
          </a:bodyPr>
          <a:lstStyle/>
          <a:p>
            <a:pPr indent="266700"/>
            <a:endParaRPr lang="en-US" sz="1200" b="0">
              <a:latin typeface="Times New Roman" panose="02020603050405020304" pitchFamily="18" charset="0"/>
              <a:ea typeface="宋体" panose="02010600030101010101" pitchFamily="2" charset="-122"/>
            </a:endParaRPr>
          </a:p>
        </p:txBody>
      </p:sp>
      <p:pic>
        <p:nvPicPr>
          <p:cNvPr id="1496635140" name="图片 1"/>
          <p:cNvPicPr>
            <a:picLocks noChangeAspect="1"/>
          </p:cNvPicPr>
          <p:nvPr>
            <p:custDataLst>
              <p:tags r:id="rId3"/>
            </p:custDataLst>
          </p:nvPr>
        </p:nvPicPr>
        <p:blipFill>
          <a:blip r:embed="rId14"/>
          <a:stretch>
            <a:fillRect/>
          </a:stretch>
        </p:blipFill>
        <p:spPr>
          <a:xfrm>
            <a:off x="2566035" y="1139190"/>
            <a:ext cx="5939790" cy="227584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par>
                                <p:cTn id="8" presetID="1" presetClass="entr" presetSubtype="0" fill="hold" nodeType="withEffect">
                                  <p:stCondLst>
                                    <p:cond delay="1500"/>
                                  </p:stCondLst>
                                  <p:childTnLst>
                                    <p:set>
                                      <p:cBhvr>
                                        <p:cTn id="9" dur="1" fill="hold">
                                          <p:stCondLst>
                                            <p:cond delay="0"/>
                                          </p:stCondLst>
                                        </p:cTn>
                                        <p:tgtEl>
                                          <p:spTgt spid="85"/>
                                        </p:tgtEl>
                                        <p:attrNameLst>
                                          <p:attrName>style.visibility</p:attrName>
                                        </p:attrNameLst>
                                      </p:cBhvr>
                                      <p:to>
                                        <p:strVal val="visible"/>
                                      </p:to>
                                    </p:set>
                                  </p:childTnLst>
                                </p:cTn>
                              </p:par>
                              <p:par>
                                <p:cTn id="10" presetID="42" presetClass="path" presetSubtype="0" accel="50000" decel="50000" fill="hold" nodeType="withEffect">
                                  <p:stCondLst>
                                    <p:cond delay="1500"/>
                                  </p:stCondLst>
                                  <p:childTnLst>
                                    <p:animMotion origin="layout" path="M 1.66667E-6 -1.23457E-7 L 0.4875 0.71111 " pathEditMode="relative" rAng="0" ptsTypes="AA">
                                      <p:cBhvr>
                                        <p:cTn id="11" dur="1000" spd="-100000" fill="hold"/>
                                        <p:tgtEl>
                                          <p:spTgt spid="85"/>
                                        </p:tgtEl>
                                        <p:attrNameLst>
                                          <p:attrName>ppt_x</p:attrName>
                                          <p:attrName>ppt_y</p:attrName>
                                        </p:attrNameLst>
                                      </p:cBhvr>
                                      <p:rCtr x="24375" y="35556"/>
                                    </p:animMotion>
                                  </p:childTnLst>
                                </p:cTn>
                              </p:par>
                              <p:par>
                                <p:cTn id="12" presetID="53" presetClass="entr" presetSubtype="16" fill="hold" nodeType="withEffect">
                                  <p:stCondLst>
                                    <p:cond delay="1500"/>
                                  </p:stCondLst>
                                  <p:childTnLst>
                                    <p:set>
                                      <p:cBhvr>
                                        <p:cTn id="13" dur="1" fill="hold">
                                          <p:stCondLst>
                                            <p:cond delay="0"/>
                                          </p:stCondLst>
                                        </p:cTn>
                                        <p:tgtEl>
                                          <p:spTgt spid="85"/>
                                        </p:tgtEl>
                                        <p:attrNameLst>
                                          <p:attrName>style.visibility</p:attrName>
                                        </p:attrNameLst>
                                      </p:cBhvr>
                                      <p:to>
                                        <p:strVal val="visible"/>
                                      </p:to>
                                    </p:set>
                                    <p:anim calcmode="lin" valueType="num">
                                      <p:cBhvr>
                                        <p:cTn id="14" dur="1000" fill="hold"/>
                                        <p:tgtEl>
                                          <p:spTgt spid="85"/>
                                        </p:tgtEl>
                                        <p:attrNameLst>
                                          <p:attrName>ppt_w</p:attrName>
                                        </p:attrNameLst>
                                      </p:cBhvr>
                                      <p:tavLst>
                                        <p:tav tm="0">
                                          <p:val>
                                            <p:fltVal val="0"/>
                                          </p:val>
                                        </p:tav>
                                        <p:tav tm="100000">
                                          <p:val>
                                            <p:strVal val="#ppt_w"/>
                                          </p:val>
                                        </p:tav>
                                      </p:tavLst>
                                    </p:anim>
                                    <p:anim calcmode="lin" valueType="num">
                                      <p:cBhvr>
                                        <p:cTn id="15" dur="1000" fill="hold"/>
                                        <p:tgtEl>
                                          <p:spTgt spid="85"/>
                                        </p:tgtEl>
                                        <p:attrNameLst>
                                          <p:attrName>ppt_h</p:attrName>
                                        </p:attrNameLst>
                                      </p:cBhvr>
                                      <p:tavLst>
                                        <p:tav tm="0">
                                          <p:val>
                                            <p:fltVal val="0"/>
                                          </p:val>
                                        </p:tav>
                                        <p:tav tm="100000">
                                          <p:val>
                                            <p:strVal val="#ppt_h"/>
                                          </p:val>
                                        </p:tav>
                                      </p:tavLst>
                                    </p:anim>
                                    <p:animEffect transition="in" filter="fade">
                                      <p:cBhvr>
                                        <p:cTn id="16"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3779912" cy="5143500"/>
          </a:xfrm>
          <a:prstGeom prst="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305594" y="2188763"/>
            <a:ext cx="2236510" cy="707886"/>
          </a:xfrm>
          <a:prstGeom prst="rect">
            <a:avLst/>
          </a:prstGeom>
          <a:noFill/>
        </p:spPr>
        <p:txBody>
          <a:bodyPr wrap="none" rtlCol="0">
            <a:spAutoFit/>
          </a:bodyPr>
          <a:lstStyle/>
          <a:p>
            <a:r>
              <a:rPr lang="zh-CN" altLang="en-US" sz="4000" b="1" dirty="0">
                <a:latin typeface="方正兰亭细黑_GBK" pitchFamily="2" charset="-122"/>
                <a:ea typeface="方正兰亭细黑_GBK" pitchFamily="2" charset="-122"/>
              </a:rPr>
              <a:t>系统测试</a:t>
            </a:r>
          </a:p>
        </p:txBody>
      </p:sp>
      <p:sp>
        <p:nvSpPr>
          <p:cNvPr id="15" name="TextBox 14"/>
          <p:cNvSpPr txBox="1"/>
          <p:nvPr/>
        </p:nvSpPr>
        <p:spPr>
          <a:xfrm>
            <a:off x="2461912" y="2896649"/>
            <a:ext cx="1245992" cy="307777"/>
          </a:xfrm>
          <a:prstGeom prst="rect">
            <a:avLst/>
          </a:prstGeom>
          <a:noFill/>
        </p:spPr>
        <p:txBody>
          <a:bodyPr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第三部分</a:t>
            </a: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1A3F6C"/>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left)">
                                      <p:cBhvr>
                                        <p:cTn id="8" dur="500"/>
                                        <p:tgtEl>
                                          <p:spTgt spid="17"/>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left)">
                                      <p:cBhvr>
                                        <p:cTn id="13" dur="500"/>
                                        <p:tgtEl>
                                          <p:spTgt spid="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908957" y="206330"/>
            <a:ext cx="1364476" cy="40011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测试结果</a:t>
            </a:r>
          </a:p>
        </p:txBody>
      </p:sp>
      <p:sp>
        <p:nvSpPr>
          <p:cNvPr id="80" name="TextBox 79"/>
          <p:cNvSpPr txBox="1"/>
          <p:nvPr/>
        </p:nvSpPr>
        <p:spPr>
          <a:xfrm>
            <a:off x="10609990" y="6382589"/>
            <a:ext cx="877163" cy="369332"/>
          </a:xfrm>
          <a:prstGeom prst="rect">
            <a:avLst/>
          </a:prstGeom>
          <a:noFill/>
        </p:spPr>
        <p:txBody>
          <a:bodyPr wrap="none" rtlCol="0">
            <a:spAutoFit/>
          </a:bodyPr>
          <a:lstStyle/>
          <a:p>
            <a:r>
              <a:rPr lang="zh-CN" altLang="en-US" dirty="0"/>
              <a:t>延时符</a:t>
            </a:r>
          </a:p>
        </p:txBody>
      </p:sp>
      <p:pic>
        <p:nvPicPr>
          <p:cNvPr id="2" name="图片 1">
            <a:extLst>
              <a:ext uri="{FF2B5EF4-FFF2-40B4-BE49-F238E27FC236}">
                <a16:creationId xmlns:a16="http://schemas.microsoft.com/office/drawing/2014/main" id="{221D11D0-916E-FFCE-30F5-49ADB6FAD088}"/>
              </a:ext>
            </a:extLst>
          </p:cNvPr>
          <p:cNvPicPr>
            <a:picLocks noChangeAspect="1"/>
          </p:cNvPicPr>
          <p:nvPr/>
        </p:nvPicPr>
        <p:blipFill>
          <a:blip r:embed="rId5"/>
          <a:stretch>
            <a:fillRect/>
          </a:stretch>
        </p:blipFill>
        <p:spPr>
          <a:xfrm>
            <a:off x="1464011" y="812769"/>
            <a:ext cx="6625701" cy="4042429"/>
          </a:xfrm>
          <a:prstGeom prst="rect">
            <a:avLst/>
          </a:prstGeom>
        </p:spPr>
      </p:pic>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300"/>
                            </p:stCondLst>
                            <p:childTnLst>
                              <p:par>
                                <p:cTn id="18" presetID="10" presetClass="entr" presetSubtype="0"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Effect transition="in" filter="fade">
                                      <p:cBhvr>
                                        <p:cTn id="20"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8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TextBox 25"/>
          <p:cNvSpPr txBox="1"/>
          <p:nvPr/>
        </p:nvSpPr>
        <p:spPr>
          <a:xfrm>
            <a:off x="908957" y="206330"/>
            <a:ext cx="136447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black"/>
                </a:solidFill>
                <a:effectLst/>
                <a:uLnTx/>
                <a:uFillTx/>
                <a:latin typeface="方正兰亭细黑_GBK" pitchFamily="2" charset="-122"/>
                <a:ea typeface="方正兰亭细黑_GBK" pitchFamily="2" charset="-122"/>
                <a:cs typeface="+mn-cs"/>
              </a:rPr>
              <a:t>测试结果</a:t>
            </a:r>
          </a:p>
        </p:txBody>
      </p:sp>
      <p:sp>
        <p:nvSpPr>
          <p:cNvPr id="80" name="TextBox 79"/>
          <p:cNvSpPr txBox="1"/>
          <p:nvPr/>
        </p:nvSpPr>
        <p:spPr>
          <a:xfrm>
            <a:off x="10609990" y="6382589"/>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延时符</a:t>
            </a:r>
          </a:p>
        </p:txBody>
      </p:sp>
      <p:pic>
        <p:nvPicPr>
          <p:cNvPr id="3" name="图片 2">
            <a:extLst>
              <a:ext uri="{FF2B5EF4-FFF2-40B4-BE49-F238E27FC236}">
                <a16:creationId xmlns:a16="http://schemas.microsoft.com/office/drawing/2014/main" id="{30C1DD86-FD6D-C84C-96BD-561C0E8A1995}"/>
              </a:ext>
            </a:extLst>
          </p:cNvPr>
          <p:cNvPicPr>
            <a:picLocks noChangeAspect="1"/>
          </p:cNvPicPr>
          <p:nvPr/>
        </p:nvPicPr>
        <p:blipFill>
          <a:blip r:embed="rId5"/>
          <a:stretch>
            <a:fillRect/>
          </a:stretch>
        </p:blipFill>
        <p:spPr>
          <a:xfrm>
            <a:off x="1538943" y="841658"/>
            <a:ext cx="6492847" cy="4018985"/>
          </a:xfrm>
          <a:prstGeom prst="rect">
            <a:avLst/>
          </a:prstGeom>
        </p:spPr>
      </p:pic>
    </p:spTree>
    <p:custDataLst>
      <p:tags r:id="rId1"/>
    </p:custDataLst>
    <p:extLst>
      <p:ext uri="{BB962C8B-B14F-4D97-AF65-F5344CB8AC3E}">
        <p14:creationId xmlns:p14="http://schemas.microsoft.com/office/powerpoint/2010/main" val="20531827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300"/>
                            </p:stCondLst>
                            <p:childTnLst>
                              <p:par>
                                <p:cTn id="18" presetID="10" presetClass="entr" presetSubtype="0"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Effect transition="in" filter="fade">
                                      <p:cBhvr>
                                        <p:cTn id="20"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TextBox 25"/>
          <p:cNvSpPr txBox="1"/>
          <p:nvPr/>
        </p:nvSpPr>
        <p:spPr>
          <a:xfrm>
            <a:off x="908957" y="206330"/>
            <a:ext cx="136447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black"/>
                </a:solidFill>
                <a:effectLst/>
                <a:uLnTx/>
                <a:uFillTx/>
                <a:latin typeface="方正兰亭细黑_GBK" pitchFamily="2" charset="-122"/>
                <a:ea typeface="方正兰亭细黑_GBK" pitchFamily="2" charset="-122"/>
                <a:cs typeface="+mn-cs"/>
              </a:rPr>
              <a:t>测试结果</a:t>
            </a:r>
          </a:p>
        </p:txBody>
      </p:sp>
      <p:sp>
        <p:nvSpPr>
          <p:cNvPr id="80" name="TextBox 79"/>
          <p:cNvSpPr txBox="1"/>
          <p:nvPr/>
        </p:nvSpPr>
        <p:spPr>
          <a:xfrm>
            <a:off x="10609990" y="6382589"/>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延时符</a:t>
            </a:r>
          </a:p>
        </p:txBody>
      </p:sp>
      <p:pic>
        <p:nvPicPr>
          <p:cNvPr id="3" name="图片 2">
            <a:extLst>
              <a:ext uri="{FF2B5EF4-FFF2-40B4-BE49-F238E27FC236}">
                <a16:creationId xmlns:a16="http://schemas.microsoft.com/office/drawing/2014/main" id="{12B1D328-5CA8-92DB-ADB0-F59C0B508EE9}"/>
              </a:ext>
            </a:extLst>
          </p:cNvPr>
          <p:cNvPicPr>
            <a:picLocks noChangeAspect="1"/>
          </p:cNvPicPr>
          <p:nvPr/>
        </p:nvPicPr>
        <p:blipFill>
          <a:blip r:embed="rId5"/>
          <a:stretch>
            <a:fillRect/>
          </a:stretch>
        </p:blipFill>
        <p:spPr>
          <a:xfrm>
            <a:off x="1538944" y="876005"/>
            <a:ext cx="6515240" cy="3983393"/>
          </a:xfrm>
          <a:prstGeom prst="rect">
            <a:avLst/>
          </a:prstGeom>
        </p:spPr>
      </p:pic>
    </p:spTree>
    <p:custDataLst>
      <p:tags r:id="rId1"/>
    </p:custDataLst>
    <p:extLst>
      <p:ext uri="{BB962C8B-B14F-4D97-AF65-F5344CB8AC3E}">
        <p14:creationId xmlns:p14="http://schemas.microsoft.com/office/powerpoint/2010/main" val="14466971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300"/>
                            </p:stCondLst>
                            <p:childTnLst>
                              <p:par>
                                <p:cTn id="18" presetID="10" presetClass="entr" presetSubtype="0"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Effect transition="in" filter="fade">
                                      <p:cBhvr>
                                        <p:cTn id="20"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8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3779912" cy="5143500"/>
          </a:xfrm>
          <a:prstGeom prst="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229090" y="1978065"/>
            <a:ext cx="2441694" cy="769441"/>
          </a:xfrm>
          <a:prstGeom prst="rect">
            <a:avLst/>
          </a:prstGeom>
          <a:noFill/>
        </p:spPr>
        <p:txBody>
          <a:bodyPr wrap="none" rtlCol="0">
            <a:spAutoFit/>
          </a:bodyPr>
          <a:lstStyle/>
          <a:p>
            <a:r>
              <a:rPr lang="zh-CN" altLang="en-US" sz="4400" b="1" dirty="0">
                <a:latin typeface="方正兰亭细黑_GBK" pitchFamily="2" charset="-122"/>
                <a:ea typeface="方正兰亭细黑_GBK" pitchFamily="2" charset="-122"/>
              </a:rPr>
              <a:t>实验总结</a:t>
            </a:r>
          </a:p>
        </p:txBody>
      </p:sp>
      <p:sp>
        <p:nvSpPr>
          <p:cNvPr id="15" name="TextBox 14"/>
          <p:cNvSpPr txBox="1"/>
          <p:nvPr/>
        </p:nvSpPr>
        <p:spPr>
          <a:xfrm>
            <a:off x="2461912" y="2896649"/>
            <a:ext cx="1101976" cy="307777"/>
          </a:xfrm>
          <a:prstGeom prst="rect">
            <a:avLst/>
          </a:prstGeom>
          <a:noFill/>
        </p:spPr>
        <p:txBody>
          <a:bodyPr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第四部分</a:t>
            </a: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left)">
                                      <p:cBhvr>
                                        <p:cTn id="8" dur="500"/>
                                        <p:tgtEl>
                                          <p:spTgt spid="17"/>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left)">
                                      <p:cBhvr>
                                        <p:cTn id="13" dur="500"/>
                                        <p:tgtEl>
                                          <p:spTgt spid="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908957" y="206330"/>
            <a:ext cx="774571" cy="40011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总结</a:t>
            </a:r>
          </a:p>
        </p:txBody>
      </p:sp>
      <p:grpSp>
        <p:nvGrpSpPr>
          <p:cNvPr id="21" name="组合 20"/>
          <p:cNvGrpSpPr/>
          <p:nvPr/>
        </p:nvGrpSpPr>
        <p:grpSpPr>
          <a:xfrm>
            <a:off x="1310018" y="745062"/>
            <a:ext cx="6609805" cy="3586981"/>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3710302" y="4547895"/>
            <a:ext cx="358614" cy="38443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11393" y="4234945"/>
            <a:ext cx="166297" cy="173602"/>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459002" y="4294980"/>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2572257" y="4063937"/>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2624148" y="4304178"/>
            <a:ext cx="491672" cy="551646"/>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953217" y="3775451"/>
            <a:ext cx="358614" cy="38443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3267495" y="4225765"/>
            <a:ext cx="336352" cy="33475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306526" y="4445104"/>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10609990" y="6382589"/>
            <a:ext cx="877163" cy="369332"/>
          </a:xfrm>
          <a:prstGeom prst="rect">
            <a:avLst/>
          </a:prstGeom>
          <a:noFill/>
        </p:spPr>
        <p:txBody>
          <a:bodyPr wrap="none" rtlCol="0">
            <a:spAutoFit/>
          </a:bodyPr>
          <a:lstStyle/>
          <a:p>
            <a:r>
              <a:rPr lang="zh-CN" altLang="en-US" dirty="0"/>
              <a:t>延时符</a:t>
            </a:r>
          </a:p>
        </p:txBody>
      </p:sp>
      <p:sp>
        <p:nvSpPr>
          <p:cNvPr id="2" name="椭圆 1">
            <a:extLst>
              <a:ext uri="{FF2B5EF4-FFF2-40B4-BE49-F238E27FC236}">
                <a16:creationId xmlns:a16="http://schemas.microsoft.com/office/drawing/2014/main" id="{21C5F881-BC39-0462-3A78-43F122CB3D04}"/>
              </a:ext>
            </a:extLst>
          </p:cNvPr>
          <p:cNvSpPr/>
          <p:nvPr/>
        </p:nvSpPr>
        <p:spPr>
          <a:xfrm>
            <a:off x="6715559" y="4105557"/>
            <a:ext cx="237832" cy="25811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000BC2D8-97BD-6B7B-FE15-CEDF6D0BA35A}"/>
              </a:ext>
            </a:extLst>
          </p:cNvPr>
          <p:cNvSpPr/>
          <p:nvPr/>
        </p:nvSpPr>
        <p:spPr>
          <a:xfrm>
            <a:off x="4321988" y="4304178"/>
            <a:ext cx="269432" cy="293636"/>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9F8599CD-A31A-2BCD-2F84-6E4FC4BFA791}"/>
              </a:ext>
            </a:extLst>
          </p:cNvPr>
          <p:cNvSpPr/>
          <p:nvPr/>
        </p:nvSpPr>
        <p:spPr>
          <a:xfrm>
            <a:off x="6046891" y="4304178"/>
            <a:ext cx="269432" cy="33475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161FB951-DB2C-2AD7-2F43-ED1C9BD83DF5}"/>
              </a:ext>
            </a:extLst>
          </p:cNvPr>
          <p:cNvSpPr/>
          <p:nvPr/>
        </p:nvSpPr>
        <p:spPr>
          <a:xfrm>
            <a:off x="4324657" y="4704761"/>
            <a:ext cx="166297" cy="173602"/>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C761E8C-CB2B-5970-06BA-7FF08FCC2F66}"/>
              </a:ext>
            </a:extLst>
          </p:cNvPr>
          <p:cNvSpPr/>
          <p:nvPr/>
        </p:nvSpPr>
        <p:spPr>
          <a:xfrm>
            <a:off x="4737168" y="4535994"/>
            <a:ext cx="166297" cy="173602"/>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EEA56F4C-0C76-0647-8F94-3C95CDF41CA0}"/>
              </a:ext>
            </a:extLst>
          </p:cNvPr>
          <p:cNvSpPr/>
          <p:nvPr/>
        </p:nvSpPr>
        <p:spPr>
          <a:xfrm>
            <a:off x="6907042" y="3775451"/>
            <a:ext cx="166297" cy="173602"/>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868C126E-B5D7-E0D3-2753-B5B9BA29A5E6}"/>
              </a:ext>
            </a:extLst>
          </p:cNvPr>
          <p:cNvSpPr/>
          <p:nvPr/>
        </p:nvSpPr>
        <p:spPr>
          <a:xfrm>
            <a:off x="7238994" y="3756371"/>
            <a:ext cx="254833" cy="29739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54CC924E-77C9-FAC8-769C-E30D857958FE}"/>
              </a:ext>
            </a:extLst>
          </p:cNvPr>
          <p:cNvSpPr/>
          <p:nvPr/>
        </p:nvSpPr>
        <p:spPr>
          <a:xfrm>
            <a:off x="7121733" y="4158441"/>
            <a:ext cx="166297" cy="173602"/>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5A3ACF4B-2102-44F9-1203-65DA6FAA6606}"/>
              </a:ext>
            </a:extLst>
          </p:cNvPr>
          <p:cNvSpPr/>
          <p:nvPr/>
        </p:nvSpPr>
        <p:spPr>
          <a:xfrm>
            <a:off x="7453707" y="3432707"/>
            <a:ext cx="166297" cy="173602"/>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5AE7D2D9-74BA-F049-3333-650B5964A57B}"/>
              </a:ext>
            </a:extLst>
          </p:cNvPr>
          <p:cNvSpPr txBox="1"/>
          <p:nvPr/>
        </p:nvSpPr>
        <p:spPr>
          <a:xfrm>
            <a:off x="2043815" y="1138168"/>
            <a:ext cx="5322595" cy="2800767"/>
          </a:xfrm>
          <a:prstGeom prst="rect">
            <a:avLst/>
          </a:prstGeom>
          <a:noFill/>
        </p:spPr>
        <p:txBody>
          <a:bodyPr wrap="square" rtlCol="0">
            <a:spAutoFit/>
          </a:bodyPr>
          <a:lstStyle/>
          <a:p>
            <a:pPr algn="l"/>
            <a:r>
              <a:rPr lang="en-US"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        </a:t>
            </a:r>
            <a:r>
              <a:rPr lang="zh-CN"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泰坦尼克号数据集，探索了各变量与乘客生存状态之间的关系，过程比较完整，步骤比较详细。但是，对于通过特征工程筛选出来的变量，使用不同的模型进行预测，可以对泰坦尼克号数据集的特征筛选作深入探讨，以提高模型预测的准确率。在本次的对数据的处理当中我们发现数据和特征决定了机器学习的上限，而模型和算法只是逼近这个上限而已。而特征工程的目的是最大限度地从原始数据中提取特征以供算法和模型使用。</a:t>
            </a:r>
            <a:endParaRPr lang="zh-CN" altLang="zh-CN" sz="1600" kern="100" dirty="0">
              <a:effectLst/>
              <a:latin typeface="仿宋" panose="02010609060101010101" pitchFamily="49" charset="-122"/>
              <a:ea typeface="仿宋" panose="02010609060101010101" pitchFamily="49" charset="-122"/>
            </a:endParaRPr>
          </a:p>
          <a:p>
            <a:r>
              <a:rPr lang="zh-CN"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在多个模型预测时，</a:t>
            </a:r>
            <a:r>
              <a:rPr lang="en-US"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RF(</a:t>
            </a:r>
            <a:r>
              <a:rPr lang="zh-CN"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随机森林</a:t>
            </a:r>
            <a:r>
              <a:rPr lang="en-US"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a:t>
            </a:r>
            <a:r>
              <a:rPr lang="zh-CN"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算法</a:t>
            </a:r>
            <a:r>
              <a:rPr lang="zh-CN" altLang="zh-CN" sz="1600" kern="100" dirty="0">
                <a:solidFill>
                  <a:srgbClr val="222226"/>
                </a:solidFill>
                <a:effectLst/>
                <a:latin typeface="仿宋" panose="02010609060101010101" pitchFamily="49" charset="-122"/>
                <a:ea typeface="仿宋" panose="02010609060101010101" pitchFamily="49" charset="-122"/>
                <a:cs typeface="Arial" panose="020B0604020202020204" pitchFamily="34" charset="0"/>
              </a:rPr>
              <a:t>模型进行评估得分最高，但是经过调参后</a:t>
            </a:r>
            <a:r>
              <a:rPr lang="en-US" altLang="zh-CN" sz="1600" kern="100" dirty="0" err="1">
                <a:solidFill>
                  <a:srgbClr val="222226"/>
                </a:solidFill>
                <a:effectLst/>
                <a:latin typeface="仿宋" panose="02010609060101010101" pitchFamily="49" charset="-122"/>
                <a:ea typeface="仿宋" panose="02010609060101010101" pitchFamily="49" charset="-122"/>
              </a:rPr>
              <a:t>Gboost</a:t>
            </a:r>
            <a:r>
              <a:rPr lang="en-US" altLang="zh-CN" sz="1600" kern="100" dirty="0">
                <a:solidFill>
                  <a:srgbClr val="222226"/>
                </a:solidFill>
                <a:effectLst/>
                <a:latin typeface="仿宋" panose="02010609060101010101" pitchFamily="49" charset="-122"/>
                <a:ea typeface="仿宋" panose="02010609060101010101" pitchFamily="49" charset="-122"/>
              </a:rPr>
              <a:t>(</a:t>
            </a:r>
            <a:r>
              <a:rPr lang="zh-CN" altLang="zh-CN" sz="1600" kern="100" dirty="0">
                <a:solidFill>
                  <a:srgbClr val="222226"/>
                </a:solidFill>
                <a:effectLst/>
                <a:latin typeface="仿宋" panose="02010609060101010101" pitchFamily="49" charset="-122"/>
                <a:ea typeface="仿宋" panose="02010609060101010101" pitchFamily="49" charset="-122"/>
                <a:cs typeface="Arial" panose="020B0604020202020204" pitchFamily="34" charset="0"/>
              </a:rPr>
              <a:t>梯度推进</a:t>
            </a:r>
            <a:r>
              <a:rPr lang="en-US" altLang="zh-CN" sz="1600" kern="100" dirty="0">
                <a:solidFill>
                  <a:srgbClr val="222226"/>
                </a:solidFill>
                <a:effectLst/>
                <a:latin typeface="仿宋" panose="02010609060101010101" pitchFamily="49" charset="-122"/>
                <a:ea typeface="仿宋" panose="02010609060101010101" pitchFamily="49" charset="-122"/>
              </a:rPr>
              <a:t>)</a:t>
            </a:r>
            <a:r>
              <a:rPr lang="zh-CN" altLang="zh-CN" sz="1600" kern="100" dirty="0">
                <a:solidFill>
                  <a:srgbClr val="222226"/>
                </a:solidFill>
                <a:effectLst/>
                <a:latin typeface="仿宋" panose="02010609060101010101" pitchFamily="49" charset="-122"/>
                <a:ea typeface="仿宋" panose="02010609060101010101" pitchFamily="49" charset="-122"/>
                <a:cs typeface="Arial" panose="020B0604020202020204" pitchFamily="34" charset="0"/>
              </a:rPr>
              <a:t>算法的模型得分高于</a:t>
            </a:r>
            <a:r>
              <a:rPr lang="en-US"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RF(</a:t>
            </a:r>
            <a:r>
              <a:rPr lang="zh-CN"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随机森林</a:t>
            </a:r>
            <a:r>
              <a:rPr lang="en-US"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a:t>
            </a:r>
            <a:r>
              <a:rPr lang="zh-CN" altLang="zh-CN" sz="1600" kern="100" dirty="0">
                <a:solidFill>
                  <a:srgbClr val="000000"/>
                </a:solidFill>
                <a:effectLst/>
                <a:latin typeface="仿宋" panose="02010609060101010101" pitchFamily="49" charset="-122"/>
                <a:ea typeface="仿宋" panose="02010609060101010101" pitchFamily="49" charset="-122"/>
                <a:cs typeface="宋体" panose="02010600030101010101" pitchFamily="2" charset="-122"/>
              </a:rPr>
              <a:t>算法。</a:t>
            </a:r>
            <a:endParaRPr lang="zh-CN" altLang="en-US" sz="1600" dirty="0">
              <a:latin typeface="仿宋" panose="02010609060101010101" pitchFamily="49" charset="-122"/>
              <a:ea typeface="仿宋" panose="02010609060101010101" pitchFamily="49" charset="-122"/>
            </a:endParaRPr>
          </a:p>
        </p:txBody>
      </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500"/>
                                </p:stCondLst>
                                <p:childTnLst>
                                  <p:par>
                                    <p:cTn id="18" presetID="2" presetClass="entr" presetSubtype="2" fill="hold" nodeType="afterEffect" p14:presetBounceEnd="40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0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53" presetClass="entr" presetSubtype="16" fill="hold" grpId="0" nodeType="withEffect">
                                      <p:stCondLst>
                                        <p:cond delay="20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20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71"/>
                                            </p:tgtEl>
                                            <p:attrNameLst>
                                              <p:attrName>style.visibility</p:attrName>
                                            </p:attrNameLst>
                                          </p:cBhvr>
                                          <p:to>
                                            <p:strVal val="visible"/>
                                          </p:to>
                                        </p:set>
                                        <p:anim calcmode="lin" valueType="num">
                                          <p:cBhvr>
                                            <p:cTn id="44" dur="500" fill="hold"/>
                                            <p:tgtEl>
                                              <p:spTgt spid="71"/>
                                            </p:tgtEl>
                                            <p:attrNameLst>
                                              <p:attrName>ppt_w</p:attrName>
                                            </p:attrNameLst>
                                          </p:cBhvr>
                                          <p:tavLst>
                                            <p:tav tm="0">
                                              <p:val>
                                                <p:fltVal val="0"/>
                                              </p:val>
                                            </p:tav>
                                            <p:tav tm="100000">
                                              <p:val>
                                                <p:strVal val="#ppt_w"/>
                                              </p:val>
                                            </p:tav>
                                          </p:tavLst>
                                        </p:anim>
                                        <p:anim calcmode="lin" valueType="num">
                                          <p:cBhvr>
                                            <p:cTn id="45" dur="500" fill="hold"/>
                                            <p:tgtEl>
                                              <p:spTgt spid="71"/>
                                            </p:tgtEl>
                                            <p:attrNameLst>
                                              <p:attrName>ppt_h</p:attrName>
                                            </p:attrNameLst>
                                          </p:cBhvr>
                                          <p:tavLst>
                                            <p:tav tm="0">
                                              <p:val>
                                                <p:fltVal val="0"/>
                                              </p:val>
                                            </p:tav>
                                            <p:tav tm="100000">
                                              <p:val>
                                                <p:strVal val="#ppt_h"/>
                                              </p:val>
                                            </p:tav>
                                          </p:tavLst>
                                        </p:anim>
                                        <p:animEffect transition="in" filter="fade">
                                          <p:cBhvr>
                                            <p:cTn id="46" dur="500"/>
                                            <p:tgtEl>
                                              <p:spTgt spid="7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ppt_w</p:attrName>
                                            </p:attrNameLst>
                                          </p:cBhvr>
                                          <p:tavLst>
                                            <p:tav tm="0">
                                              <p:val>
                                                <p:fltVal val="0"/>
                                              </p:val>
                                            </p:tav>
                                            <p:tav tm="100000">
                                              <p:val>
                                                <p:strVal val="#ppt_w"/>
                                              </p:val>
                                            </p:tav>
                                          </p:tavLst>
                                        </p:anim>
                                        <p:anim calcmode="lin" valueType="num">
                                          <p:cBhvr>
                                            <p:cTn id="50" dur="500" fill="hold"/>
                                            <p:tgtEl>
                                              <p:spTgt spid="72"/>
                                            </p:tgtEl>
                                            <p:attrNameLst>
                                              <p:attrName>ppt_h</p:attrName>
                                            </p:attrNameLst>
                                          </p:cBhvr>
                                          <p:tavLst>
                                            <p:tav tm="0">
                                              <p:val>
                                                <p:fltVal val="0"/>
                                              </p:val>
                                            </p:tav>
                                            <p:tav tm="100000">
                                              <p:val>
                                                <p:strVal val="#ppt_h"/>
                                              </p:val>
                                            </p:tav>
                                          </p:tavLst>
                                        </p:anim>
                                        <p:animEffect transition="in" filter="fade">
                                          <p:cBhvr>
                                            <p:cTn id="51" dur="500"/>
                                            <p:tgtEl>
                                              <p:spTgt spid="72"/>
                                            </p:tgtEl>
                                          </p:cBhvr>
                                        </p:animEffect>
                                      </p:childTnLst>
                                    </p:cTn>
                                  </p:par>
                                  <p:par>
                                    <p:cTn id="52" presetID="53" presetClass="entr" presetSubtype="16" fill="hold" grpId="0" nodeType="withEffect">
                                      <p:stCondLst>
                                        <p:cond delay="400"/>
                                      </p:stCondLst>
                                      <p:childTnLst>
                                        <p:set>
                                          <p:cBhvr>
                                            <p:cTn id="53" dur="1" fill="hold">
                                              <p:stCondLst>
                                                <p:cond delay="0"/>
                                              </p:stCondLst>
                                            </p:cTn>
                                            <p:tgtEl>
                                              <p:spTgt spid="73"/>
                                            </p:tgtEl>
                                            <p:attrNameLst>
                                              <p:attrName>style.visibility</p:attrName>
                                            </p:attrNameLst>
                                          </p:cBhvr>
                                          <p:to>
                                            <p:strVal val="visible"/>
                                          </p:to>
                                        </p:set>
                                        <p:anim calcmode="lin" valueType="num">
                                          <p:cBhvr>
                                            <p:cTn id="54" dur="500" fill="hold"/>
                                            <p:tgtEl>
                                              <p:spTgt spid="73"/>
                                            </p:tgtEl>
                                            <p:attrNameLst>
                                              <p:attrName>ppt_w</p:attrName>
                                            </p:attrNameLst>
                                          </p:cBhvr>
                                          <p:tavLst>
                                            <p:tav tm="0">
                                              <p:val>
                                                <p:fltVal val="0"/>
                                              </p:val>
                                            </p:tav>
                                            <p:tav tm="100000">
                                              <p:val>
                                                <p:strVal val="#ppt_w"/>
                                              </p:val>
                                            </p:tav>
                                          </p:tavLst>
                                        </p:anim>
                                        <p:anim calcmode="lin" valueType="num">
                                          <p:cBhvr>
                                            <p:cTn id="55" dur="500" fill="hold"/>
                                            <p:tgtEl>
                                              <p:spTgt spid="73"/>
                                            </p:tgtEl>
                                            <p:attrNameLst>
                                              <p:attrName>ppt_h</p:attrName>
                                            </p:attrNameLst>
                                          </p:cBhvr>
                                          <p:tavLst>
                                            <p:tav tm="0">
                                              <p:val>
                                                <p:fltVal val="0"/>
                                              </p:val>
                                            </p:tav>
                                            <p:tav tm="100000">
                                              <p:val>
                                                <p:strVal val="#ppt_h"/>
                                              </p:val>
                                            </p:tav>
                                          </p:tavLst>
                                        </p:anim>
                                        <p:animEffect transition="in" filter="fade">
                                          <p:cBhvr>
                                            <p:cTn id="56" dur="500"/>
                                            <p:tgtEl>
                                              <p:spTgt spid="73"/>
                                            </p:tgtEl>
                                          </p:cBhvr>
                                        </p:animEffect>
                                      </p:childTnLst>
                                    </p:cTn>
                                  </p:par>
                                  <p:par>
                                    <p:cTn id="57" presetID="53" presetClass="entr" presetSubtype="16" fill="hold" grpId="0" nodeType="withEffect">
                                      <p:stCondLst>
                                        <p:cond delay="20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Effect transition="in" filter="fade">
                                          <p:cBhvr>
                                            <p:cTn id="61" dur="500"/>
                                            <p:tgtEl>
                                              <p:spTgt spid="74"/>
                                            </p:tgtEl>
                                          </p:cBhvr>
                                        </p:animEffect>
                                      </p:childTnLst>
                                    </p:cTn>
                                  </p:par>
                                </p:childTnLst>
                              </p:cTn>
                            </p:par>
                            <p:par>
                              <p:cTn id="62" fill="hold">
                                <p:stCondLst>
                                  <p:cond delay="24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2000"/>
                                            <p:tgtEl>
                                              <p:spTgt spid="77"/>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
                                            </p:tgtEl>
                                            <p:attrNameLst>
                                              <p:attrName>style.visibility</p:attrName>
                                            </p:attrNameLst>
                                          </p:cBhvr>
                                          <p:to>
                                            <p:strVal val="visible"/>
                                          </p:to>
                                        </p:set>
                                        <p:anim calcmode="lin" valueType="num">
                                          <p:cBhvr>
                                            <p:cTn id="68" dur="500" fill="hold"/>
                                            <p:tgtEl>
                                              <p:spTgt spid="2"/>
                                            </p:tgtEl>
                                            <p:attrNameLst>
                                              <p:attrName>ppt_w</p:attrName>
                                            </p:attrNameLst>
                                          </p:cBhvr>
                                          <p:tavLst>
                                            <p:tav tm="0">
                                              <p:val>
                                                <p:fltVal val="0"/>
                                              </p:val>
                                            </p:tav>
                                            <p:tav tm="100000">
                                              <p:val>
                                                <p:strVal val="#ppt_w"/>
                                              </p:val>
                                            </p:tav>
                                          </p:tavLst>
                                        </p:anim>
                                        <p:anim calcmode="lin" valueType="num">
                                          <p:cBhvr>
                                            <p:cTn id="69" dur="500" fill="hold"/>
                                            <p:tgtEl>
                                              <p:spTgt spid="2"/>
                                            </p:tgtEl>
                                            <p:attrNameLst>
                                              <p:attrName>ppt_h</p:attrName>
                                            </p:attrNameLst>
                                          </p:cBhvr>
                                          <p:tavLst>
                                            <p:tav tm="0">
                                              <p:val>
                                                <p:fltVal val="0"/>
                                              </p:val>
                                            </p:tav>
                                            <p:tav tm="100000">
                                              <p:val>
                                                <p:strVal val="#ppt_h"/>
                                              </p:val>
                                            </p:tav>
                                          </p:tavLst>
                                        </p:anim>
                                        <p:animEffect transition="in" filter="fade">
                                          <p:cBhvr>
                                            <p:cTn id="70" dur="500"/>
                                            <p:tgtEl>
                                              <p:spTgt spid="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p:cTn id="73" dur="500" fill="hold"/>
                                            <p:tgtEl>
                                              <p:spTgt spid="3"/>
                                            </p:tgtEl>
                                            <p:attrNameLst>
                                              <p:attrName>ppt_w</p:attrName>
                                            </p:attrNameLst>
                                          </p:cBhvr>
                                          <p:tavLst>
                                            <p:tav tm="0">
                                              <p:val>
                                                <p:fltVal val="0"/>
                                              </p:val>
                                            </p:tav>
                                            <p:tav tm="100000">
                                              <p:val>
                                                <p:strVal val="#ppt_w"/>
                                              </p:val>
                                            </p:tav>
                                          </p:tavLst>
                                        </p:anim>
                                        <p:anim calcmode="lin" valueType="num">
                                          <p:cBhvr>
                                            <p:cTn id="74" dur="500" fill="hold"/>
                                            <p:tgtEl>
                                              <p:spTgt spid="3"/>
                                            </p:tgtEl>
                                            <p:attrNameLst>
                                              <p:attrName>ppt_h</p:attrName>
                                            </p:attrNameLst>
                                          </p:cBhvr>
                                          <p:tavLst>
                                            <p:tav tm="0">
                                              <p:val>
                                                <p:fltVal val="0"/>
                                              </p:val>
                                            </p:tav>
                                            <p:tav tm="100000">
                                              <p:val>
                                                <p:strVal val="#ppt_h"/>
                                              </p:val>
                                            </p:tav>
                                          </p:tavLst>
                                        </p:anim>
                                        <p:animEffect transition="in" filter="fade">
                                          <p:cBhvr>
                                            <p:cTn id="75" dur="500"/>
                                            <p:tgtEl>
                                              <p:spTgt spid="3"/>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
                                            </p:tgtEl>
                                            <p:attrNameLst>
                                              <p:attrName>style.visibility</p:attrName>
                                            </p:attrNameLst>
                                          </p:cBhvr>
                                          <p:to>
                                            <p:strVal val="visible"/>
                                          </p:to>
                                        </p:set>
                                        <p:anim calcmode="lin" valueType="num">
                                          <p:cBhvr>
                                            <p:cTn id="78" dur="500" fill="hold"/>
                                            <p:tgtEl>
                                              <p:spTgt spid="4"/>
                                            </p:tgtEl>
                                            <p:attrNameLst>
                                              <p:attrName>ppt_w</p:attrName>
                                            </p:attrNameLst>
                                          </p:cBhvr>
                                          <p:tavLst>
                                            <p:tav tm="0">
                                              <p:val>
                                                <p:fltVal val="0"/>
                                              </p:val>
                                            </p:tav>
                                            <p:tav tm="100000">
                                              <p:val>
                                                <p:strVal val="#ppt_w"/>
                                              </p:val>
                                            </p:tav>
                                          </p:tavLst>
                                        </p:anim>
                                        <p:anim calcmode="lin" valueType="num">
                                          <p:cBhvr>
                                            <p:cTn id="79" dur="500" fill="hold"/>
                                            <p:tgtEl>
                                              <p:spTgt spid="4"/>
                                            </p:tgtEl>
                                            <p:attrNameLst>
                                              <p:attrName>ppt_h</p:attrName>
                                            </p:attrNameLst>
                                          </p:cBhvr>
                                          <p:tavLst>
                                            <p:tav tm="0">
                                              <p:val>
                                                <p:fltVal val="0"/>
                                              </p:val>
                                            </p:tav>
                                            <p:tav tm="100000">
                                              <p:val>
                                                <p:strVal val="#ppt_h"/>
                                              </p:val>
                                            </p:tav>
                                          </p:tavLst>
                                        </p:anim>
                                        <p:animEffect transition="in" filter="fade">
                                          <p:cBhvr>
                                            <p:cTn id="80" dur="500"/>
                                            <p:tgtEl>
                                              <p:spTgt spid="4"/>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anim calcmode="lin" valueType="num">
                                          <p:cBhvr>
                                            <p:cTn id="83" dur="500" fill="hold"/>
                                            <p:tgtEl>
                                              <p:spTgt spid="5"/>
                                            </p:tgtEl>
                                            <p:attrNameLst>
                                              <p:attrName>ppt_w</p:attrName>
                                            </p:attrNameLst>
                                          </p:cBhvr>
                                          <p:tavLst>
                                            <p:tav tm="0">
                                              <p:val>
                                                <p:fltVal val="0"/>
                                              </p:val>
                                            </p:tav>
                                            <p:tav tm="100000">
                                              <p:val>
                                                <p:strVal val="#ppt_w"/>
                                              </p:val>
                                            </p:tav>
                                          </p:tavLst>
                                        </p:anim>
                                        <p:anim calcmode="lin" valueType="num">
                                          <p:cBhvr>
                                            <p:cTn id="84" dur="500" fill="hold"/>
                                            <p:tgtEl>
                                              <p:spTgt spid="5"/>
                                            </p:tgtEl>
                                            <p:attrNameLst>
                                              <p:attrName>ppt_h</p:attrName>
                                            </p:attrNameLst>
                                          </p:cBhvr>
                                          <p:tavLst>
                                            <p:tav tm="0">
                                              <p:val>
                                                <p:fltVal val="0"/>
                                              </p:val>
                                            </p:tav>
                                            <p:tav tm="100000">
                                              <p:val>
                                                <p:strVal val="#ppt_h"/>
                                              </p:val>
                                            </p:tav>
                                          </p:tavLst>
                                        </p:anim>
                                        <p:animEffect transition="in" filter="fade">
                                          <p:cBhvr>
                                            <p:cTn id="85" dur="500"/>
                                            <p:tgtEl>
                                              <p:spTgt spid="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p:cTn id="88" dur="500" fill="hold"/>
                                            <p:tgtEl>
                                              <p:spTgt spid="6"/>
                                            </p:tgtEl>
                                            <p:attrNameLst>
                                              <p:attrName>ppt_w</p:attrName>
                                            </p:attrNameLst>
                                          </p:cBhvr>
                                          <p:tavLst>
                                            <p:tav tm="0">
                                              <p:val>
                                                <p:fltVal val="0"/>
                                              </p:val>
                                            </p:tav>
                                            <p:tav tm="100000">
                                              <p:val>
                                                <p:strVal val="#ppt_w"/>
                                              </p:val>
                                            </p:tav>
                                          </p:tavLst>
                                        </p:anim>
                                        <p:anim calcmode="lin" valueType="num">
                                          <p:cBhvr>
                                            <p:cTn id="89" dur="500" fill="hold"/>
                                            <p:tgtEl>
                                              <p:spTgt spid="6"/>
                                            </p:tgtEl>
                                            <p:attrNameLst>
                                              <p:attrName>ppt_h</p:attrName>
                                            </p:attrNameLst>
                                          </p:cBhvr>
                                          <p:tavLst>
                                            <p:tav tm="0">
                                              <p:val>
                                                <p:fltVal val="0"/>
                                              </p:val>
                                            </p:tav>
                                            <p:tav tm="100000">
                                              <p:val>
                                                <p:strVal val="#ppt_h"/>
                                              </p:val>
                                            </p:tav>
                                          </p:tavLst>
                                        </p:anim>
                                        <p:animEffect transition="in" filter="fade">
                                          <p:cBhvr>
                                            <p:cTn id="90" dur="500"/>
                                            <p:tgtEl>
                                              <p:spTgt spid="6"/>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7"/>
                                            </p:tgtEl>
                                            <p:attrNameLst>
                                              <p:attrName>style.visibility</p:attrName>
                                            </p:attrNameLst>
                                          </p:cBhvr>
                                          <p:to>
                                            <p:strVal val="visible"/>
                                          </p:to>
                                        </p:set>
                                        <p:anim calcmode="lin" valueType="num">
                                          <p:cBhvr>
                                            <p:cTn id="93" dur="500" fill="hold"/>
                                            <p:tgtEl>
                                              <p:spTgt spid="7"/>
                                            </p:tgtEl>
                                            <p:attrNameLst>
                                              <p:attrName>ppt_w</p:attrName>
                                            </p:attrNameLst>
                                          </p:cBhvr>
                                          <p:tavLst>
                                            <p:tav tm="0">
                                              <p:val>
                                                <p:fltVal val="0"/>
                                              </p:val>
                                            </p:tav>
                                            <p:tav tm="100000">
                                              <p:val>
                                                <p:strVal val="#ppt_w"/>
                                              </p:val>
                                            </p:tav>
                                          </p:tavLst>
                                        </p:anim>
                                        <p:anim calcmode="lin" valueType="num">
                                          <p:cBhvr>
                                            <p:cTn id="94" dur="500" fill="hold"/>
                                            <p:tgtEl>
                                              <p:spTgt spid="7"/>
                                            </p:tgtEl>
                                            <p:attrNameLst>
                                              <p:attrName>ppt_h</p:attrName>
                                            </p:attrNameLst>
                                          </p:cBhvr>
                                          <p:tavLst>
                                            <p:tav tm="0">
                                              <p:val>
                                                <p:fltVal val="0"/>
                                              </p:val>
                                            </p:tav>
                                            <p:tav tm="100000">
                                              <p:val>
                                                <p:strVal val="#ppt_h"/>
                                              </p:val>
                                            </p:tav>
                                          </p:tavLst>
                                        </p:anim>
                                        <p:animEffect transition="in" filter="fade">
                                          <p:cBhvr>
                                            <p:cTn id="95" dur="500"/>
                                            <p:tgtEl>
                                              <p:spTgt spid="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
                                            </p:tgtEl>
                                            <p:attrNameLst>
                                              <p:attrName>style.visibility</p:attrName>
                                            </p:attrNameLst>
                                          </p:cBhvr>
                                          <p:to>
                                            <p:strVal val="visible"/>
                                          </p:to>
                                        </p:set>
                                        <p:anim calcmode="lin" valueType="num">
                                          <p:cBhvr>
                                            <p:cTn id="98" dur="500" fill="hold"/>
                                            <p:tgtEl>
                                              <p:spTgt spid="8"/>
                                            </p:tgtEl>
                                            <p:attrNameLst>
                                              <p:attrName>ppt_w</p:attrName>
                                            </p:attrNameLst>
                                          </p:cBhvr>
                                          <p:tavLst>
                                            <p:tav tm="0">
                                              <p:val>
                                                <p:fltVal val="0"/>
                                              </p:val>
                                            </p:tav>
                                            <p:tav tm="100000">
                                              <p:val>
                                                <p:strVal val="#ppt_w"/>
                                              </p:val>
                                            </p:tav>
                                          </p:tavLst>
                                        </p:anim>
                                        <p:anim calcmode="lin" valueType="num">
                                          <p:cBhvr>
                                            <p:cTn id="99" dur="500" fill="hold"/>
                                            <p:tgtEl>
                                              <p:spTgt spid="8"/>
                                            </p:tgtEl>
                                            <p:attrNameLst>
                                              <p:attrName>ppt_h</p:attrName>
                                            </p:attrNameLst>
                                          </p:cBhvr>
                                          <p:tavLst>
                                            <p:tav tm="0">
                                              <p:val>
                                                <p:fltVal val="0"/>
                                              </p:val>
                                            </p:tav>
                                            <p:tav tm="100000">
                                              <p:val>
                                                <p:strVal val="#ppt_h"/>
                                              </p:val>
                                            </p:tav>
                                          </p:tavLst>
                                        </p:anim>
                                        <p:animEffect transition="in" filter="fade">
                                          <p:cBhvr>
                                            <p:cTn id="100" dur="500"/>
                                            <p:tgtEl>
                                              <p:spTgt spid="8"/>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9"/>
                                            </p:tgtEl>
                                            <p:attrNameLst>
                                              <p:attrName>style.visibility</p:attrName>
                                            </p:attrNameLst>
                                          </p:cBhvr>
                                          <p:to>
                                            <p:strVal val="visible"/>
                                          </p:to>
                                        </p:set>
                                        <p:anim calcmode="lin" valueType="num">
                                          <p:cBhvr>
                                            <p:cTn id="103" dur="500" fill="hold"/>
                                            <p:tgtEl>
                                              <p:spTgt spid="9"/>
                                            </p:tgtEl>
                                            <p:attrNameLst>
                                              <p:attrName>ppt_w</p:attrName>
                                            </p:attrNameLst>
                                          </p:cBhvr>
                                          <p:tavLst>
                                            <p:tav tm="0">
                                              <p:val>
                                                <p:fltVal val="0"/>
                                              </p:val>
                                            </p:tav>
                                            <p:tav tm="100000">
                                              <p:val>
                                                <p:strVal val="#ppt_w"/>
                                              </p:val>
                                            </p:tav>
                                          </p:tavLst>
                                        </p:anim>
                                        <p:anim calcmode="lin" valueType="num">
                                          <p:cBhvr>
                                            <p:cTn id="104" dur="500" fill="hold"/>
                                            <p:tgtEl>
                                              <p:spTgt spid="9"/>
                                            </p:tgtEl>
                                            <p:attrNameLst>
                                              <p:attrName>ppt_h</p:attrName>
                                            </p:attrNameLst>
                                          </p:cBhvr>
                                          <p:tavLst>
                                            <p:tav tm="0">
                                              <p:val>
                                                <p:fltVal val="0"/>
                                              </p:val>
                                            </p:tav>
                                            <p:tav tm="100000">
                                              <p:val>
                                                <p:strVal val="#ppt_h"/>
                                              </p:val>
                                            </p:tav>
                                          </p:tavLst>
                                        </p:anim>
                                        <p:animEffect transition="in" filter="fade">
                                          <p:cBhvr>
                                            <p:cTn id="105" dur="500"/>
                                            <p:tgtEl>
                                              <p:spTgt spid="9"/>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10"/>
                                            </p:tgtEl>
                                            <p:attrNameLst>
                                              <p:attrName>style.visibility</p:attrName>
                                            </p:attrNameLst>
                                          </p:cBhvr>
                                          <p:to>
                                            <p:strVal val="visible"/>
                                          </p:to>
                                        </p:set>
                                        <p:anim calcmode="lin" valueType="num">
                                          <p:cBhvr>
                                            <p:cTn id="108" dur="500" fill="hold"/>
                                            <p:tgtEl>
                                              <p:spTgt spid="10"/>
                                            </p:tgtEl>
                                            <p:attrNameLst>
                                              <p:attrName>ppt_w</p:attrName>
                                            </p:attrNameLst>
                                          </p:cBhvr>
                                          <p:tavLst>
                                            <p:tav tm="0">
                                              <p:val>
                                                <p:fltVal val="0"/>
                                              </p:val>
                                            </p:tav>
                                            <p:tav tm="100000">
                                              <p:val>
                                                <p:strVal val="#ppt_w"/>
                                              </p:val>
                                            </p:tav>
                                          </p:tavLst>
                                        </p:anim>
                                        <p:anim calcmode="lin" valueType="num">
                                          <p:cBhvr>
                                            <p:cTn id="109" dur="500" fill="hold"/>
                                            <p:tgtEl>
                                              <p:spTgt spid="10"/>
                                            </p:tgtEl>
                                            <p:attrNameLst>
                                              <p:attrName>ppt_h</p:attrName>
                                            </p:attrNameLst>
                                          </p:cBhvr>
                                          <p:tavLst>
                                            <p:tav tm="0">
                                              <p:val>
                                                <p:fltVal val="0"/>
                                              </p:val>
                                            </p:tav>
                                            <p:tav tm="100000">
                                              <p:val>
                                                <p:strVal val="#ppt_h"/>
                                              </p:val>
                                            </p:tav>
                                          </p:tavLst>
                                        </p:anim>
                                        <p:animEffect transition="in" filter="fade">
                                          <p:cBhvr>
                                            <p:cTn id="1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48" grpId="0" animBg="1"/>
          <p:bldP spid="49" grpId="0" animBg="1"/>
          <p:bldP spid="51" grpId="0" animBg="1"/>
          <p:bldP spid="67" grpId="0" animBg="1"/>
          <p:bldP spid="71" grpId="0" animBg="1"/>
          <p:bldP spid="72" grpId="0" animBg="1"/>
          <p:bldP spid="73" grpId="0" animBg="1"/>
          <p:bldP spid="74" grpId="0" animBg="1"/>
          <p:bldP spid="77" grpId="0"/>
          <p:bldP spid="2" grpId="0" animBg="1"/>
          <p:bldP spid="3" grpId="0" animBg="1"/>
          <p:bldP spid="4" grpId="0" animBg="1"/>
          <p:bldP spid="5" grpId="0" animBg="1"/>
          <p:bldP spid="6" grpId="0" animBg="1"/>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2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animEffect transition="in" filter="fade">
                                          <p:cBhvr>
                                            <p:cTn id="35" dur="500"/>
                                            <p:tgtEl>
                                              <p:spTgt spid="49"/>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fill="hold"/>
                                            <p:tgtEl>
                                              <p:spTgt spid="51"/>
                                            </p:tgtEl>
                                            <p:attrNameLst>
                                              <p:attrName>ppt_w</p:attrName>
                                            </p:attrNameLst>
                                          </p:cBhvr>
                                          <p:tavLst>
                                            <p:tav tm="0">
                                              <p:val>
                                                <p:fltVal val="0"/>
                                              </p:val>
                                            </p:tav>
                                            <p:tav tm="100000">
                                              <p:val>
                                                <p:strVal val="#ppt_w"/>
                                              </p:val>
                                            </p:tav>
                                          </p:tavLst>
                                        </p:anim>
                                        <p:anim calcmode="lin" valueType="num">
                                          <p:cBhvr>
                                            <p:cTn id="39" dur="500" fill="hold"/>
                                            <p:tgtEl>
                                              <p:spTgt spid="51"/>
                                            </p:tgtEl>
                                            <p:attrNameLst>
                                              <p:attrName>ppt_h</p:attrName>
                                            </p:attrNameLst>
                                          </p:cBhvr>
                                          <p:tavLst>
                                            <p:tav tm="0">
                                              <p:val>
                                                <p:fltVal val="0"/>
                                              </p:val>
                                            </p:tav>
                                            <p:tav tm="100000">
                                              <p:val>
                                                <p:strVal val="#ppt_h"/>
                                              </p:val>
                                            </p:tav>
                                          </p:tavLst>
                                        </p:anim>
                                        <p:animEffect transition="in" filter="fade">
                                          <p:cBhvr>
                                            <p:cTn id="40" dur="500"/>
                                            <p:tgtEl>
                                              <p:spTgt spid="51"/>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ppt_w</p:attrName>
                                            </p:attrNameLst>
                                          </p:cBhvr>
                                          <p:tavLst>
                                            <p:tav tm="0">
                                              <p:val>
                                                <p:fltVal val="0"/>
                                              </p:val>
                                            </p:tav>
                                            <p:tav tm="100000">
                                              <p:val>
                                                <p:strVal val="#ppt_w"/>
                                              </p:val>
                                            </p:tav>
                                          </p:tavLst>
                                        </p:anim>
                                        <p:anim calcmode="lin" valueType="num">
                                          <p:cBhvr>
                                            <p:cTn id="44" dur="500" fill="hold"/>
                                            <p:tgtEl>
                                              <p:spTgt spid="67"/>
                                            </p:tgtEl>
                                            <p:attrNameLst>
                                              <p:attrName>ppt_h</p:attrName>
                                            </p:attrNameLst>
                                          </p:cBhvr>
                                          <p:tavLst>
                                            <p:tav tm="0">
                                              <p:val>
                                                <p:fltVal val="0"/>
                                              </p:val>
                                            </p:tav>
                                            <p:tav tm="100000">
                                              <p:val>
                                                <p:strVal val="#ppt_h"/>
                                              </p:val>
                                            </p:tav>
                                          </p:tavLst>
                                        </p:anim>
                                        <p:animEffect transition="in" filter="fade">
                                          <p:cBhvr>
                                            <p:cTn id="45" dur="500"/>
                                            <p:tgtEl>
                                              <p:spTgt spid="67"/>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71"/>
                                            </p:tgtEl>
                                            <p:attrNameLst>
                                              <p:attrName>style.visibility</p:attrName>
                                            </p:attrNameLst>
                                          </p:cBhvr>
                                          <p:to>
                                            <p:strVal val="visible"/>
                                          </p:to>
                                        </p:set>
                                        <p:anim calcmode="lin" valueType="num">
                                          <p:cBhvr>
                                            <p:cTn id="48" dur="500" fill="hold"/>
                                            <p:tgtEl>
                                              <p:spTgt spid="71"/>
                                            </p:tgtEl>
                                            <p:attrNameLst>
                                              <p:attrName>ppt_w</p:attrName>
                                            </p:attrNameLst>
                                          </p:cBhvr>
                                          <p:tavLst>
                                            <p:tav tm="0">
                                              <p:val>
                                                <p:fltVal val="0"/>
                                              </p:val>
                                            </p:tav>
                                            <p:tav tm="100000">
                                              <p:val>
                                                <p:strVal val="#ppt_w"/>
                                              </p:val>
                                            </p:tav>
                                          </p:tavLst>
                                        </p:anim>
                                        <p:anim calcmode="lin" valueType="num">
                                          <p:cBhvr>
                                            <p:cTn id="49" dur="500" fill="hold"/>
                                            <p:tgtEl>
                                              <p:spTgt spid="71"/>
                                            </p:tgtEl>
                                            <p:attrNameLst>
                                              <p:attrName>ppt_h</p:attrName>
                                            </p:attrNameLst>
                                          </p:cBhvr>
                                          <p:tavLst>
                                            <p:tav tm="0">
                                              <p:val>
                                                <p:fltVal val="0"/>
                                              </p:val>
                                            </p:tav>
                                            <p:tav tm="100000">
                                              <p:val>
                                                <p:strVal val="#ppt_h"/>
                                              </p:val>
                                            </p:tav>
                                          </p:tavLst>
                                        </p:anim>
                                        <p:animEffect transition="in" filter="fade">
                                          <p:cBhvr>
                                            <p:cTn id="50" dur="500"/>
                                            <p:tgtEl>
                                              <p:spTgt spid="7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73"/>
                                            </p:tgtEl>
                                            <p:attrNameLst>
                                              <p:attrName>style.visibility</p:attrName>
                                            </p:attrNameLst>
                                          </p:cBhvr>
                                          <p:to>
                                            <p:strVal val="visible"/>
                                          </p:to>
                                        </p:set>
                                        <p:anim calcmode="lin" valueType="num">
                                          <p:cBhvr>
                                            <p:cTn id="58" dur="500" fill="hold"/>
                                            <p:tgtEl>
                                              <p:spTgt spid="73"/>
                                            </p:tgtEl>
                                            <p:attrNameLst>
                                              <p:attrName>ppt_w</p:attrName>
                                            </p:attrNameLst>
                                          </p:cBhvr>
                                          <p:tavLst>
                                            <p:tav tm="0">
                                              <p:val>
                                                <p:fltVal val="0"/>
                                              </p:val>
                                            </p:tav>
                                            <p:tav tm="100000">
                                              <p:val>
                                                <p:strVal val="#ppt_w"/>
                                              </p:val>
                                            </p:tav>
                                          </p:tavLst>
                                        </p:anim>
                                        <p:anim calcmode="lin" valueType="num">
                                          <p:cBhvr>
                                            <p:cTn id="59" dur="500" fill="hold"/>
                                            <p:tgtEl>
                                              <p:spTgt spid="73"/>
                                            </p:tgtEl>
                                            <p:attrNameLst>
                                              <p:attrName>ppt_h</p:attrName>
                                            </p:attrNameLst>
                                          </p:cBhvr>
                                          <p:tavLst>
                                            <p:tav tm="0">
                                              <p:val>
                                                <p:fltVal val="0"/>
                                              </p:val>
                                            </p:tav>
                                            <p:tav tm="100000">
                                              <p:val>
                                                <p:strVal val="#ppt_h"/>
                                              </p:val>
                                            </p:tav>
                                          </p:tavLst>
                                        </p:anim>
                                        <p:animEffect transition="in" filter="fade">
                                          <p:cBhvr>
                                            <p:cTn id="60" dur="500"/>
                                            <p:tgtEl>
                                              <p:spTgt spid="73"/>
                                            </p:tgtEl>
                                          </p:cBhvr>
                                        </p:animEffect>
                                      </p:childTnLst>
                                    </p:cTn>
                                  </p:par>
                                  <p:par>
                                    <p:cTn id="61" presetID="53" presetClass="entr" presetSubtype="16" fill="hold" grpId="0" nodeType="withEffect">
                                      <p:stCondLst>
                                        <p:cond delay="200"/>
                                      </p:stCondLst>
                                      <p:childTnLst>
                                        <p:set>
                                          <p:cBhvr>
                                            <p:cTn id="62" dur="1" fill="hold">
                                              <p:stCondLst>
                                                <p:cond delay="0"/>
                                              </p:stCondLst>
                                            </p:cTn>
                                            <p:tgtEl>
                                              <p:spTgt spid="74"/>
                                            </p:tgtEl>
                                            <p:attrNameLst>
                                              <p:attrName>style.visibility</p:attrName>
                                            </p:attrNameLst>
                                          </p:cBhvr>
                                          <p:to>
                                            <p:strVal val="visible"/>
                                          </p:to>
                                        </p:set>
                                        <p:anim calcmode="lin" valueType="num">
                                          <p:cBhvr>
                                            <p:cTn id="63" dur="500" fill="hold"/>
                                            <p:tgtEl>
                                              <p:spTgt spid="74"/>
                                            </p:tgtEl>
                                            <p:attrNameLst>
                                              <p:attrName>ppt_w</p:attrName>
                                            </p:attrNameLst>
                                          </p:cBhvr>
                                          <p:tavLst>
                                            <p:tav tm="0">
                                              <p:val>
                                                <p:fltVal val="0"/>
                                              </p:val>
                                            </p:tav>
                                            <p:tav tm="100000">
                                              <p:val>
                                                <p:strVal val="#ppt_w"/>
                                              </p:val>
                                            </p:tav>
                                          </p:tavLst>
                                        </p:anim>
                                        <p:anim calcmode="lin" valueType="num">
                                          <p:cBhvr>
                                            <p:cTn id="64" dur="500" fill="hold"/>
                                            <p:tgtEl>
                                              <p:spTgt spid="74"/>
                                            </p:tgtEl>
                                            <p:attrNameLst>
                                              <p:attrName>ppt_h</p:attrName>
                                            </p:attrNameLst>
                                          </p:cBhvr>
                                          <p:tavLst>
                                            <p:tav tm="0">
                                              <p:val>
                                                <p:fltVal val="0"/>
                                              </p:val>
                                            </p:tav>
                                            <p:tav tm="100000">
                                              <p:val>
                                                <p:strVal val="#ppt_h"/>
                                              </p:val>
                                            </p:tav>
                                          </p:tavLst>
                                        </p:anim>
                                        <p:animEffect transition="in" filter="fade">
                                          <p:cBhvr>
                                            <p:cTn id="65" dur="500"/>
                                            <p:tgtEl>
                                              <p:spTgt spid="74"/>
                                            </p:tgtEl>
                                          </p:cBhvr>
                                        </p:animEffect>
                                      </p:childTnLst>
                                    </p:cTn>
                                  </p:par>
                                </p:childTnLst>
                              </p:cTn>
                            </p:par>
                            <p:par>
                              <p:cTn id="66" fill="hold">
                                <p:stCondLst>
                                  <p:cond delay="2400"/>
                                </p:stCondLst>
                                <p:childTnLst>
                                  <p:par>
                                    <p:cTn id="67" presetID="10" presetClass="entr" presetSubtype="0" fill="hold" grpId="0" nodeType="after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fade">
                                          <p:cBhvr>
                                            <p:cTn id="69" dur="2000"/>
                                            <p:tgtEl>
                                              <p:spTgt spid="7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p:cTn id="72" dur="500" fill="hold"/>
                                            <p:tgtEl>
                                              <p:spTgt spid="2"/>
                                            </p:tgtEl>
                                            <p:attrNameLst>
                                              <p:attrName>ppt_w</p:attrName>
                                            </p:attrNameLst>
                                          </p:cBhvr>
                                          <p:tavLst>
                                            <p:tav tm="0">
                                              <p:val>
                                                <p:fltVal val="0"/>
                                              </p:val>
                                            </p:tav>
                                            <p:tav tm="100000">
                                              <p:val>
                                                <p:strVal val="#ppt_w"/>
                                              </p:val>
                                            </p:tav>
                                          </p:tavLst>
                                        </p:anim>
                                        <p:anim calcmode="lin" valueType="num">
                                          <p:cBhvr>
                                            <p:cTn id="73" dur="500" fill="hold"/>
                                            <p:tgtEl>
                                              <p:spTgt spid="2"/>
                                            </p:tgtEl>
                                            <p:attrNameLst>
                                              <p:attrName>ppt_h</p:attrName>
                                            </p:attrNameLst>
                                          </p:cBhvr>
                                          <p:tavLst>
                                            <p:tav tm="0">
                                              <p:val>
                                                <p:fltVal val="0"/>
                                              </p:val>
                                            </p:tav>
                                            <p:tav tm="100000">
                                              <p:val>
                                                <p:strVal val="#ppt_h"/>
                                              </p:val>
                                            </p:tav>
                                          </p:tavLst>
                                        </p:anim>
                                        <p:animEffect transition="in" filter="fade">
                                          <p:cBhvr>
                                            <p:cTn id="74" dur="500"/>
                                            <p:tgtEl>
                                              <p:spTgt spid="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
                                            </p:tgtEl>
                                            <p:attrNameLst>
                                              <p:attrName>style.visibility</p:attrName>
                                            </p:attrNameLst>
                                          </p:cBhvr>
                                          <p:to>
                                            <p:strVal val="visible"/>
                                          </p:to>
                                        </p:set>
                                        <p:anim calcmode="lin" valueType="num">
                                          <p:cBhvr>
                                            <p:cTn id="82" dur="500" fill="hold"/>
                                            <p:tgtEl>
                                              <p:spTgt spid="4"/>
                                            </p:tgtEl>
                                            <p:attrNameLst>
                                              <p:attrName>ppt_w</p:attrName>
                                            </p:attrNameLst>
                                          </p:cBhvr>
                                          <p:tavLst>
                                            <p:tav tm="0">
                                              <p:val>
                                                <p:fltVal val="0"/>
                                              </p:val>
                                            </p:tav>
                                            <p:tav tm="100000">
                                              <p:val>
                                                <p:strVal val="#ppt_w"/>
                                              </p:val>
                                            </p:tav>
                                          </p:tavLst>
                                        </p:anim>
                                        <p:anim calcmode="lin" valueType="num">
                                          <p:cBhvr>
                                            <p:cTn id="83" dur="500" fill="hold"/>
                                            <p:tgtEl>
                                              <p:spTgt spid="4"/>
                                            </p:tgtEl>
                                            <p:attrNameLst>
                                              <p:attrName>ppt_h</p:attrName>
                                            </p:attrNameLst>
                                          </p:cBhvr>
                                          <p:tavLst>
                                            <p:tav tm="0">
                                              <p:val>
                                                <p:fltVal val="0"/>
                                              </p:val>
                                            </p:tav>
                                            <p:tav tm="100000">
                                              <p:val>
                                                <p:strVal val="#ppt_h"/>
                                              </p:val>
                                            </p:tav>
                                          </p:tavLst>
                                        </p:anim>
                                        <p:animEffect transition="in" filter="fade">
                                          <p:cBhvr>
                                            <p:cTn id="84" dur="500"/>
                                            <p:tgtEl>
                                              <p:spTgt spid="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6"/>
                                            </p:tgtEl>
                                            <p:attrNameLst>
                                              <p:attrName>style.visibility</p:attrName>
                                            </p:attrNameLst>
                                          </p:cBhvr>
                                          <p:to>
                                            <p:strVal val="visible"/>
                                          </p:to>
                                        </p:set>
                                        <p:anim calcmode="lin" valueType="num">
                                          <p:cBhvr>
                                            <p:cTn id="92" dur="500" fill="hold"/>
                                            <p:tgtEl>
                                              <p:spTgt spid="6"/>
                                            </p:tgtEl>
                                            <p:attrNameLst>
                                              <p:attrName>ppt_w</p:attrName>
                                            </p:attrNameLst>
                                          </p:cBhvr>
                                          <p:tavLst>
                                            <p:tav tm="0">
                                              <p:val>
                                                <p:fltVal val="0"/>
                                              </p:val>
                                            </p:tav>
                                            <p:tav tm="100000">
                                              <p:val>
                                                <p:strVal val="#ppt_w"/>
                                              </p:val>
                                            </p:tav>
                                          </p:tavLst>
                                        </p:anim>
                                        <p:anim calcmode="lin" valueType="num">
                                          <p:cBhvr>
                                            <p:cTn id="93" dur="500" fill="hold"/>
                                            <p:tgtEl>
                                              <p:spTgt spid="6"/>
                                            </p:tgtEl>
                                            <p:attrNameLst>
                                              <p:attrName>ppt_h</p:attrName>
                                            </p:attrNameLst>
                                          </p:cBhvr>
                                          <p:tavLst>
                                            <p:tav tm="0">
                                              <p:val>
                                                <p:fltVal val="0"/>
                                              </p:val>
                                            </p:tav>
                                            <p:tav tm="100000">
                                              <p:val>
                                                <p:strVal val="#ppt_h"/>
                                              </p:val>
                                            </p:tav>
                                          </p:tavLst>
                                        </p:anim>
                                        <p:animEffect transition="in" filter="fade">
                                          <p:cBhvr>
                                            <p:cTn id="94" dur="500"/>
                                            <p:tgtEl>
                                              <p:spTgt spid="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p:cTn id="97" dur="500" fill="hold"/>
                                            <p:tgtEl>
                                              <p:spTgt spid="7"/>
                                            </p:tgtEl>
                                            <p:attrNameLst>
                                              <p:attrName>ppt_w</p:attrName>
                                            </p:attrNameLst>
                                          </p:cBhvr>
                                          <p:tavLst>
                                            <p:tav tm="0">
                                              <p:val>
                                                <p:fltVal val="0"/>
                                              </p:val>
                                            </p:tav>
                                            <p:tav tm="100000">
                                              <p:val>
                                                <p:strVal val="#ppt_w"/>
                                              </p:val>
                                            </p:tav>
                                          </p:tavLst>
                                        </p:anim>
                                        <p:anim calcmode="lin" valueType="num">
                                          <p:cBhvr>
                                            <p:cTn id="98" dur="500" fill="hold"/>
                                            <p:tgtEl>
                                              <p:spTgt spid="7"/>
                                            </p:tgtEl>
                                            <p:attrNameLst>
                                              <p:attrName>ppt_h</p:attrName>
                                            </p:attrNameLst>
                                          </p:cBhvr>
                                          <p:tavLst>
                                            <p:tav tm="0">
                                              <p:val>
                                                <p:fltVal val="0"/>
                                              </p:val>
                                            </p:tav>
                                            <p:tav tm="100000">
                                              <p:val>
                                                <p:strVal val="#ppt_h"/>
                                              </p:val>
                                            </p:tav>
                                          </p:tavLst>
                                        </p:anim>
                                        <p:animEffect transition="in" filter="fade">
                                          <p:cBhvr>
                                            <p:cTn id="99" dur="500"/>
                                            <p:tgtEl>
                                              <p:spTgt spid="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8"/>
                                            </p:tgtEl>
                                            <p:attrNameLst>
                                              <p:attrName>style.visibility</p:attrName>
                                            </p:attrNameLst>
                                          </p:cBhvr>
                                          <p:to>
                                            <p:strVal val="visible"/>
                                          </p:to>
                                        </p:set>
                                        <p:anim calcmode="lin" valueType="num">
                                          <p:cBhvr>
                                            <p:cTn id="102" dur="500" fill="hold"/>
                                            <p:tgtEl>
                                              <p:spTgt spid="8"/>
                                            </p:tgtEl>
                                            <p:attrNameLst>
                                              <p:attrName>ppt_w</p:attrName>
                                            </p:attrNameLst>
                                          </p:cBhvr>
                                          <p:tavLst>
                                            <p:tav tm="0">
                                              <p:val>
                                                <p:fltVal val="0"/>
                                              </p:val>
                                            </p:tav>
                                            <p:tav tm="100000">
                                              <p:val>
                                                <p:strVal val="#ppt_w"/>
                                              </p:val>
                                            </p:tav>
                                          </p:tavLst>
                                        </p:anim>
                                        <p:anim calcmode="lin" valueType="num">
                                          <p:cBhvr>
                                            <p:cTn id="103" dur="500" fill="hold"/>
                                            <p:tgtEl>
                                              <p:spTgt spid="8"/>
                                            </p:tgtEl>
                                            <p:attrNameLst>
                                              <p:attrName>ppt_h</p:attrName>
                                            </p:attrNameLst>
                                          </p:cBhvr>
                                          <p:tavLst>
                                            <p:tav tm="0">
                                              <p:val>
                                                <p:fltVal val="0"/>
                                              </p:val>
                                            </p:tav>
                                            <p:tav tm="100000">
                                              <p:val>
                                                <p:strVal val="#ppt_h"/>
                                              </p:val>
                                            </p:tav>
                                          </p:tavLst>
                                        </p:anim>
                                        <p:animEffect transition="in" filter="fade">
                                          <p:cBhvr>
                                            <p:cTn id="104" dur="500"/>
                                            <p:tgtEl>
                                              <p:spTgt spid="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500" fill="hold"/>
                                            <p:tgtEl>
                                              <p:spTgt spid="9"/>
                                            </p:tgtEl>
                                            <p:attrNameLst>
                                              <p:attrName>ppt_w</p:attrName>
                                            </p:attrNameLst>
                                          </p:cBhvr>
                                          <p:tavLst>
                                            <p:tav tm="0">
                                              <p:val>
                                                <p:fltVal val="0"/>
                                              </p:val>
                                            </p:tav>
                                            <p:tav tm="100000">
                                              <p:val>
                                                <p:strVal val="#ppt_w"/>
                                              </p:val>
                                            </p:tav>
                                          </p:tavLst>
                                        </p:anim>
                                        <p:anim calcmode="lin" valueType="num">
                                          <p:cBhvr>
                                            <p:cTn id="108" dur="500" fill="hold"/>
                                            <p:tgtEl>
                                              <p:spTgt spid="9"/>
                                            </p:tgtEl>
                                            <p:attrNameLst>
                                              <p:attrName>ppt_h</p:attrName>
                                            </p:attrNameLst>
                                          </p:cBhvr>
                                          <p:tavLst>
                                            <p:tav tm="0">
                                              <p:val>
                                                <p:fltVal val="0"/>
                                              </p:val>
                                            </p:tav>
                                            <p:tav tm="100000">
                                              <p:val>
                                                <p:strVal val="#ppt_h"/>
                                              </p:val>
                                            </p:tav>
                                          </p:tavLst>
                                        </p:anim>
                                        <p:animEffect transition="in" filter="fade">
                                          <p:cBhvr>
                                            <p:cTn id="109" dur="500"/>
                                            <p:tgtEl>
                                              <p:spTgt spid="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0"/>
                                            </p:tgtEl>
                                            <p:attrNameLst>
                                              <p:attrName>style.visibility</p:attrName>
                                            </p:attrNameLst>
                                          </p:cBhvr>
                                          <p:to>
                                            <p:strVal val="visible"/>
                                          </p:to>
                                        </p:set>
                                        <p:anim calcmode="lin" valueType="num">
                                          <p:cBhvr>
                                            <p:cTn id="112" dur="500" fill="hold"/>
                                            <p:tgtEl>
                                              <p:spTgt spid="10"/>
                                            </p:tgtEl>
                                            <p:attrNameLst>
                                              <p:attrName>ppt_w</p:attrName>
                                            </p:attrNameLst>
                                          </p:cBhvr>
                                          <p:tavLst>
                                            <p:tav tm="0">
                                              <p:val>
                                                <p:fltVal val="0"/>
                                              </p:val>
                                            </p:tav>
                                            <p:tav tm="100000">
                                              <p:val>
                                                <p:strVal val="#ppt_w"/>
                                              </p:val>
                                            </p:tav>
                                          </p:tavLst>
                                        </p:anim>
                                        <p:anim calcmode="lin" valueType="num">
                                          <p:cBhvr>
                                            <p:cTn id="113" dur="500" fill="hold"/>
                                            <p:tgtEl>
                                              <p:spTgt spid="10"/>
                                            </p:tgtEl>
                                            <p:attrNameLst>
                                              <p:attrName>ppt_h</p:attrName>
                                            </p:attrNameLst>
                                          </p:cBhvr>
                                          <p:tavLst>
                                            <p:tav tm="0">
                                              <p:val>
                                                <p:fltVal val="0"/>
                                              </p:val>
                                            </p:tav>
                                            <p:tav tm="100000">
                                              <p:val>
                                                <p:strVal val="#ppt_h"/>
                                              </p:val>
                                            </p:tav>
                                          </p:tavLst>
                                        </p:anim>
                                        <p:animEffect transition="in" filter="fade">
                                          <p:cBhvr>
                                            <p:cTn id="1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48" grpId="0" animBg="1"/>
          <p:bldP spid="49" grpId="0" animBg="1"/>
          <p:bldP spid="51" grpId="0" animBg="1"/>
          <p:bldP spid="67" grpId="0" animBg="1"/>
          <p:bldP spid="71" grpId="0" animBg="1"/>
          <p:bldP spid="72" grpId="0" animBg="1"/>
          <p:bldP spid="73" grpId="0" animBg="1"/>
          <p:bldP spid="74" grpId="0" animBg="1"/>
          <p:bldP spid="77" grpId="0"/>
          <p:bldP spid="2" grpId="0" animBg="1"/>
          <p:bldP spid="3" grpId="0" animBg="1"/>
          <p:bldP spid="4" grpId="0" animBg="1"/>
          <p:bldP spid="5" grpId="0" animBg="1"/>
          <p:bldP spid="6" grpId="0" animBg="1"/>
          <p:bldP spid="7" grpId="0" animBg="1"/>
          <p:bldP spid="8" grpId="0" animBg="1"/>
          <p:bldP spid="9" grpId="0" animBg="1"/>
          <p:bldP spid="10"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3779912" cy="5143500"/>
          </a:xfrm>
          <a:prstGeom prst="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TextBox 1"/>
          <p:cNvSpPr txBox="1"/>
          <p:nvPr/>
        </p:nvSpPr>
        <p:spPr>
          <a:xfrm>
            <a:off x="4225447" y="2127208"/>
            <a:ext cx="2441694"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方正兰亭细黑_GBK" pitchFamily="2" charset="-122"/>
                <a:ea typeface="方正兰亭细黑_GBK" pitchFamily="2" charset="-122"/>
                <a:cs typeface="+mn-cs"/>
              </a:rPr>
              <a:t>参考文献</a:t>
            </a:r>
          </a:p>
        </p:txBody>
      </p:sp>
      <p:sp>
        <p:nvSpPr>
          <p:cNvPr id="13" name="TextBox 12"/>
          <p:cNvSpPr txBox="1"/>
          <p:nvPr/>
        </p:nvSpPr>
        <p:spPr>
          <a:xfrm>
            <a:off x="2461912" y="2896649"/>
            <a:ext cx="1101976"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第五部分</a:t>
            </a: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KSO_Shape"/>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1A3F6C"/>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微软雅黑" panose="020B0503020204020204" pitchFamily="34" charset="-122"/>
                <a:cs typeface="+mn-cs"/>
              </a:endParaRPr>
            </a:p>
          </p:txBody>
        </p:sp>
      </p:grpSp>
    </p:spTree>
    <p:extLst>
      <p:ext uri="{BB962C8B-B14F-4D97-AF65-F5344CB8AC3E}">
        <p14:creationId xmlns:p14="http://schemas.microsoft.com/office/powerpoint/2010/main" val="10043157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left)">
                                      <p:cBhvr>
                                        <p:cTn id="8" dur="500"/>
                                        <p:tgtEl>
                                          <p:spTgt spid="15"/>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left)">
                                      <p:cBhvr>
                                        <p:cTn id="13" dur="500"/>
                                        <p:tgtEl>
                                          <p:spTgt spid="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608" y="1565803"/>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1226969" y="344781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04729" y="3571714"/>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78432" y="3377093"/>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11193" y="3498702"/>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52192" y="3259008"/>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44941" y="3302300"/>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81911" y="3433728"/>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572000" y="1467912"/>
            <a:ext cx="3799696" cy="488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altLang="zh-CN" dirty="0"/>
              <a:t>[1] </a:t>
            </a:r>
            <a:r>
              <a:rPr lang="en-US" altLang="zh-CN" dirty="0" err="1"/>
              <a:t>Rumelhart</a:t>
            </a:r>
            <a:r>
              <a:rPr lang="en-US" altLang="zh-CN" dirty="0"/>
              <a:t> D E, Hinton G E, Williams R J. Learning representations by back-propagating errors.[J]. 1986, 323(6088):399-421.</a:t>
            </a:r>
          </a:p>
        </p:txBody>
      </p:sp>
      <p:cxnSp>
        <p:nvCxnSpPr>
          <p:cNvPr id="14" name="直接连接符 13"/>
          <p:cNvCxnSpPr/>
          <p:nvPr/>
        </p:nvCxnSpPr>
        <p:spPr>
          <a:xfrm>
            <a:off x="3664922" y="168749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572000" y="2012920"/>
            <a:ext cx="3983900" cy="49000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altLang="zh-CN" dirty="0"/>
              <a:t>[2] Cover T M, Hart P E. Nearest neighbor pattern classification. IEEE Trans Inf Theory IT-13(1):21-27[J]. IEEE Transactions on Information Theory, 1967, 13(1):21-27.</a:t>
            </a:r>
            <a:endParaRPr lang="zh-CN" altLang="zh-CN" dirty="0"/>
          </a:p>
        </p:txBody>
      </p:sp>
      <p:cxnSp>
        <p:nvCxnSpPr>
          <p:cNvPr id="17" name="直接连接符 16"/>
          <p:cNvCxnSpPr/>
          <p:nvPr/>
        </p:nvCxnSpPr>
        <p:spPr>
          <a:xfrm>
            <a:off x="3664922" y="2193512"/>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72000" y="258678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altLang="zh-CN" dirty="0"/>
              <a:t>[3] </a:t>
            </a:r>
            <a:r>
              <a:rPr lang="en-US" altLang="zh-CN" dirty="0" err="1"/>
              <a:t>Daral</a:t>
            </a:r>
            <a:r>
              <a:rPr lang="en-US" altLang="zh-CN" dirty="0"/>
              <a:t> N. Histograms of Oriented Gradients for Human Detection[J]. Proc. of CVPR, 2005, 2005.</a:t>
            </a:r>
            <a:endParaRPr lang="zh-CN" altLang="zh-CN" dirty="0"/>
          </a:p>
        </p:txBody>
      </p:sp>
      <p:cxnSp>
        <p:nvCxnSpPr>
          <p:cNvPr id="20" name="直接连接符 19"/>
          <p:cNvCxnSpPr/>
          <p:nvPr/>
        </p:nvCxnSpPr>
        <p:spPr>
          <a:xfrm>
            <a:off x="3664922" y="2697568"/>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572000" y="2973474"/>
            <a:ext cx="3456384" cy="488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altLang="zh-CN" dirty="0"/>
              <a:t>[4] </a:t>
            </a:r>
            <a:r>
              <a:rPr lang="en-US" altLang="zh-CN" dirty="0" err="1"/>
              <a:t>Kazemi</a:t>
            </a:r>
            <a:r>
              <a:rPr lang="en-US" altLang="zh-CN" dirty="0"/>
              <a:t> V, Sullivan J. One Millisecond Face Alignment with an Ensemble of Regression Trees[C] Computer Vision and Pattern Recognition. IEEE, 2014:1867-1874.</a:t>
            </a:r>
            <a:endParaRPr lang="zh-CN" altLang="zh-CN" dirty="0"/>
          </a:p>
        </p:txBody>
      </p:sp>
      <p:cxnSp>
        <p:nvCxnSpPr>
          <p:cNvPr id="23" name="直接连接符 22"/>
          <p:cNvCxnSpPr/>
          <p:nvPr/>
        </p:nvCxnSpPr>
        <p:spPr>
          <a:xfrm>
            <a:off x="3664922" y="3201624"/>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572000" y="3558284"/>
            <a:ext cx="3456384" cy="65671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en-US" altLang="zh-CN" dirty="0"/>
              <a:t>[5] David J. Hand and Robert J. Till</a:t>
            </a:r>
            <a:r>
              <a:rPr lang="zh-CN" altLang="zh-CN" dirty="0"/>
              <a:t>（</a:t>
            </a:r>
            <a:r>
              <a:rPr lang="en-US" altLang="zh-CN" dirty="0"/>
              <a:t> 2001</a:t>
            </a:r>
            <a:r>
              <a:rPr lang="zh-CN" altLang="zh-CN" dirty="0"/>
              <a:t>）</a:t>
            </a:r>
            <a:r>
              <a:rPr lang="en-US" altLang="zh-CN" dirty="0"/>
              <a:t>. A Simple Generalization of the Area Under the ROC Curve for Multiple Class Classification Problems . Machine Learning , 45(2), 171 </a:t>
            </a:r>
            <a:r>
              <a:rPr lang="zh-CN" altLang="zh-CN" dirty="0"/>
              <a:t>–</a:t>
            </a:r>
            <a:r>
              <a:rPr lang="en-US" altLang="zh-CN" dirty="0"/>
              <a:t> 186 .</a:t>
            </a:r>
            <a:endParaRPr lang="zh-CN" altLang="zh-CN" dirty="0"/>
          </a:p>
        </p:txBody>
      </p:sp>
      <p:cxnSp>
        <p:nvCxnSpPr>
          <p:cNvPr id="26" name="直接连接符 25"/>
          <p:cNvCxnSpPr/>
          <p:nvPr/>
        </p:nvCxnSpPr>
        <p:spPr>
          <a:xfrm>
            <a:off x="3664922" y="370568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453342" y="1550103"/>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31" name="椭圆 30"/>
          <p:cNvSpPr/>
          <p:nvPr/>
        </p:nvSpPr>
        <p:spPr>
          <a:xfrm>
            <a:off x="3147794" y="3072585"/>
            <a:ext cx="167224" cy="167224"/>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942895" y="3190313"/>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452246" y="2052191"/>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36" name="椭圆 35"/>
          <p:cNvSpPr/>
          <p:nvPr/>
        </p:nvSpPr>
        <p:spPr>
          <a:xfrm>
            <a:off x="3452057" y="2562146"/>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7" name="椭圆 36"/>
          <p:cNvSpPr/>
          <p:nvPr/>
        </p:nvSpPr>
        <p:spPr>
          <a:xfrm>
            <a:off x="3450961" y="3064234"/>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8" name="椭圆 37"/>
          <p:cNvSpPr/>
          <p:nvPr/>
        </p:nvSpPr>
        <p:spPr>
          <a:xfrm>
            <a:off x="3453387" y="35664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42" name="TextBox 41"/>
          <p:cNvSpPr txBox="1"/>
          <p:nvPr/>
        </p:nvSpPr>
        <p:spPr>
          <a:xfrm>
            <a:off x="138110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1" dirty="0">
                <a:solidFill>
                  <a:srgbClr val="C00000"/>
                </a:solidFill>
              </a:rPr>
              <a:t>参考文献</a:t>
            </a:r>
            <a:endParaRPr lang="en-US" altLang="zh-CN" sz="2000" b="1" dirty="0">
              <a:solidFill>
                <a:srgbClr val="C00000"/>
              </a:solidFill>
            </a:endParaRPr>
          </a:p>
        </p:txBody>
      </p:sp>
      <p:cxnSp>
        <p:nvCxnSpPr>
          <p:cNvPr id="34" name="直接连接符 3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908957" y="206330"/>
            <a:ext cx="1364476" cy="40011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参考文献</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300"/>
                                        <p:tgtEl>
                                          <p:spTgt spid="3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300"/>
                                        <p:tgtEl>
                                          <p:spTgt spid="40"/>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p:tgtEl>
                                          <p:spTgt spid="41"/>
                                        </p:tgtEl>
                                        <p:attrNameLst>
                                          <p:attrName>ppt_x</p:attrName>
                                        </p:attrNameLst>
                                      </p:cBhvr>
                                      <p:tavLst>
                                        <p:tav tm="0">
                                          <p:val>
                                            <p:strVal val="#ppt_x-#ppt_w*1.125000"/>
                                          </p:val>
                                        </p:tav>
                                        <p:tav tm="100000">
                                          <p:val>
                                            <p:strVal val="#ppt_x"/>
                                          </p:val>
                                        </p:tav>
                                      </p:tavLst>
                                    </p:anim>
                                    <p:animEffect transition="in" filter="wipe(right)">
                                      <p:cBhvr>
                                        <p:cTn id="16" dur="500"/>
                                        <p:tgtEl>
                                          <p:spTgt spid="4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500"/>
                                        <p:tgtEl>
                                          <p:spTgt spid="2"/>
                                        </p:tgtEl>
                                      </p:cBhvr>
                                    </p:animEffect>
                                    <p:anim calcmode="lin" valueType="num">
                                      <p:cBhvr>
                                        <p:cTn id="21" dur="1500" fill="hold"/>
                                        <p:tgtEl>
                                          <p:spTgt spid="2"/>
                                        </p:tgtEl>
                                        <p:attrNameLst>
                                          <p:attrName>ppt_x</p:attrName>
                                        </p:attrNameLst>
                                      </p:cBhvr>
                                      <p:tavLst>
                                        <p:tav tm="0">
                                          <p:val>
                                            <p:strVal val="#ppt_x"/>
                                          </p:val>
                                        </p:tav>
                                        <p:tav tm="100000">
                                          <p:val>
                                            <p:strVal val="#ppt_x"/>
                                          </p:val>
                                        </p:tav>
                                      </p:tavLst>
                                    </p:anim>
                                    <p:anim calcmode="lin" valueType="num">
                                      <p:cBhvr>
                                        <p:cTn id="22" dur="1500" fill="hold"/>
                                        <p:tgtEl>
                                          <p:spTgt spid="2"/>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par>
                          <p:cTn id="64" fill="hold">
                            <p:stCondLst>
                              <p:cond delay="3500"/>
                            </p:stCondLst>
                            <p:childTnLst>
                              <p:par>
                                <p:cTn id="65" presetID="53" presetClass="entr" presetSubtype="16"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par>
                                <p:cTn id="70" presetID="53" presetClass="entr" presetSubtype="16" fill="hold" grpId="0" nodeType="withEffect">
                                  <p:stCondLst>
                                    <p:cond delay="10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fltVal val="0"/>
                                          </p:val>
                                        </p:tav>
                                        <p:tav tm="100000">
                                          <p:val>
                                            <p:strVal val="#ppt_w"/>
                                          </p:val>
                                        </p:tav>
                                      </p:tavLst>
                                    </p:anim>
                                    <p:anim calcmode="lin" valueType="num">
                                      <p:cBhvr>
                                        <p:cTn id="73" dur="500" fill="hold"/>
                                        <p:tgtEl>
                                          <p:spTgt spid="31"/>
                                        </p:tgtEl>
                                        <p:attrNameLst>
                                          <p:attrName>ppt_h</p:attrName>
                                        </p:attrNameLst>
                                      </p:cBhvr>
                                      <p:tavLst>
                                        <p:tav tm="0">
                                          <p:val>
                                            <p:fltVal val="0"/>
                                          </p:val>
                                        </p:tav>
                                        <p:tav tm="100000">
                                          <p:val>
                                            <p:strVal val="#ppt_h"/>
                                          </p:val>
                                        </p:tav>
                                      </p:tavLst>
                                    </p:anim>
                                    <p:animEffect transition="in" filter="fade">
                                      <p:cBhvr>
                                        <p:cTn id="74" dur="500"/>
                                        <p:tgtEl>
                                          <p:spTgt spid="31"/>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par>
                                <p:cTn id="80" presetID="53" presetClass="entr" presetSubtype="16" fill="hold" grpId="0" nodeType="withEffect">
                                  <p:stCondLst>
                                    <p:cond delay="300"/>
                                  </p:stCondLst>
                                  <p:childTnLst>
                                    <p:set>
                                      <p:cBhvr>
                                        <p:cTn id="81" dur="1" fill="hold">
                                          <p:stCondLst>
                                            <p:cond delay="0"/>
                                          </p:stCondLst>
                                        </p:cTn>
                                        <p:tgtEl>
                                          <p:spTgt spid="35"/>
                                        </p:tgtEl>
                                        <p:attrNameLst>
                                          <p:attrName>style.visibility</p:attrName>
                                        </p:attrNameLst>
                                      </p:cBhvr>
                                      <p:to>
                                        <p:strVal val="visible"/>
                                      </p:to>
                                    </p:set>
                                    <p:anim calcmode="lin" valueType="num">
                                      <p:cBhvr>
                                        <p:cTn id="82" dur="500" fill="hold"/>
                                        <p:tgtEl>
                                          <p:spTgt spid="35"/>
                                        </p:tgtEl>
                                        <p:attrNameLst>
                                          <p:attrName>ppt_w</p:attrName>
                                        </p:attrNameLst>
                                      </p:cBhvr>
                                      <p:tavLst>
                                        <p:tav tm="0">
                                          <p:val>
                                            <p:fltVal val="0"/>
                                          </p:val>
                                        </p:tav>
                                        <p:tav tm="100000">
                                          <p:val>
                                            <p:strVal val="#ppt_w"/>
                                          </p:val>
                                        </p:tav>
                                      </p:tavLst>
                                    </p:anim>
                                    <p:anim calcmode="lin" valueType="num">
                                      <p:cBhvr>
                                        <p:cTn id="83" dur="500" fill="hold"/>
                                        <p:tgtEl>
                                          <p:spTgt spid="35"/>
                                        </p:tgtEl>
                                        <p:attrNameLst>
                                          <p:attrName>ppt_h</p:attrName>
                                        </p:attrNameLst>
                                      </p:cBhvr>
                                      <p:tavLst>
                                        <p:tav tm="0">
                                          <p:val>
                                            <p:fltVal val="0"/>
                                          </p:val>
                                        </p:tav>
                                        <p:tav tm="100000">
                                          <p:val>
                                            <p:strVal val="#ppt_h"/>
                                          </p:val>
                                        </p:tav>
                                      </p:tavLst>
                                    </p:anim>
                                    <p:animEffect transition="in" filter="fade">
                                      <p:cBhvr>
                                        <p:cTn id="84" dur="500"/>
                                        <p:tgtEl>
                                          <p:spTgt spid="35"/>
                                        </p:tgtEl>
                                      </p:cBhvr>
                                    </p:animEffect>
                                  </p:childTnLst>
                                </p:cTn>
                              </p:par>
                              <p:par>
                                <p:cTn id="85" presetID="53" presetClass="entr" presetSubtype="16" fill="hold" grpId="0" nodeType="withEffect">
                                  <p:stCondLst>
                                    <p:cond delay="400"/>
                                  </p:stCondLst>
                                  <p:childTnLst>
                                    <p:set>
                                      <p:cBhvr>
                                        <p:cTn id="86" dur="1" fill="hold">
                                          <p:stCondLst>
                                            <p:cond delay="0"/>
                                          </p:stCondLst>
                                        </p:cTn>
                                        <p:tgtEl>
                                          <p:spTgt spid="36"/>
                                        </p:tgtEl>
                                        <p:attrNameLst>
                                          <p:attrName>style.visibility</p:attrName>
                                        </p:attrNameLst>
                                      </p:cBhvr>
                                      <p:to>
                                        <p:strVal val="visible"/>
                                      </p:to>
                                    </p:set>
                                    <p:anim calcmode="lin" valueType="num">
                                      <p:cBhvr>
                                        <p:cTn id="87" dur="500" fill="hold"/>
                                        <p:tgtEl>
                                          <p:spTgt spid="36"/>
                                        </p:tgtEl>
                                        <p:attrNameLst>
                                          <p:attrName>ppt_w</p:attrName>
                                        </p:attrNameLst>
                                      </p:cBhvr>
                                      <p:tavLst>
                                        <p:tav tm="0">
                                          <p:val>
                                            <p:fltVal val="0"/>
                                          </p:val>
                                        </p:tav>
                                        <p:tav tm="100000">
                                          <p:val>
                                            <p:strVal val="#ppt_w"/>
                                          </p:val>
                                        </p:tav>
                                      </p:tavLst>
                                    </p:anim>
                                    <p:anim calcmode="lin" valueType="num">
                                      <p:cBhvr>
                                        <p:cTn id="88" dur="500" fill="hold"/>
                                        <p:tgtEl>
                                          <p:spTgt spid="36"/>
                                        </p:tgtEl>
                                        <p:attrNameLst>
                                          <p:attrName>ppt_h</p:attrName>
                                        </p:attrNameLst>
                                      </p:cBhvr>
                                      <p:tavLst>
                                        <p:tav tm="0">
                                          <p:val>
                                            <p:fltVal val="0"/>
                                          </p:val>
                                        </p:tav>
                                        <p:tav tm="100000">
                                          <p:val>
                                            <p:strVal val="#ppt_h"/>
                                          </p:val>
                                        </p:tav>
                                      </p:tavLst>
                                    </p:anim>
                                    <p:animEffect transition="in" filter="fade">
                                      <p:cBhvr>
                                        <p:cTn id="89" dur="500"/>
                                        <p:tgtEl>
                                          <p:spTgt spid="36"/>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37"/>
                                        </p:tgtEl>
                                        <p:attrNameLst>
                                          <p:attrName>style.visibility</p:attrName>
                                        </p:attrNameLst>
                                      </p:cBhvr>
                                      <p:to>
                                        <p:strVal val="visible"/>
                                      </p:to>
                                    </p:set>
                                    <p:anim calcmode="lin" valueType="num">
                                      <p:cBhvr>
                                        <p:cTn id="92" dur="500" fill="hold"/>
                                        <p:tgtEl>
                                          <p:spTgt spid="37"/>
                                        </p:tgtEl>
                                        <p:attrNameLst>
                                          <p:attrName>ppt_w</p:attrName>
                                        </p:attrNameLst>
                                      </p:cBhvr>
                                      <p:tavLst>
                                        <p:tav tm="0">
                                          <p:val>
                                            <p:fltVal val="0"/>
                                          </p:val>
                                        </p:tav>
                                        <p:tav tm="100000">
                                          <p:val>
                                            <p:strVal val="#ppt_w"/>
                                          </p:val>
                                        </p:tav>
                                      </p:tavLst>
                                    </p:anim>
                                    <p:anim calcmode="lin" valueType="num">
                                      <p:cBhvr>
                                        <p:cTn id="93" dur="500" fill="hold"/>
                                        <p:tgtEl>
                                          <p:spTgt spid="37"/>
                                        </p:tgtEl>
                                        <p:attrNameLst>
                                          <p:attrName>ppt_h</p:attrName>
                                        </p:attrNameLst>
                                      </p:cBhvr>
                                      <p:tavLst>
                                        <p:tav tm="0">
                                          <p:val>
                                            <p:fltVal val="0"/>
                                          </p:val>
                                        </p:tav>
                                        <p:tav tm="100000">
                                          <p:val>
                                            <p:strVal val="#ppt_h"/>
                                          </p:val>
                                        </p:tav>
                                      </p:tavLst>
                                    </p:anim>
                                    <p:animEffect transition="in" filter="fade">
                                      <p:cBhvr>
                                        <p:cTn id="94" dur="500"/>
                                        <p:tgtEl>
                                          <p:spTgt spid="37"/>
                                        </p:tgtEl>
                                      </p:cBhvr>
                                    </p:animEffect>
                                  </p:childTnLst>
                                </p:cTn>
                              </p:par>
                              <p:par>
                                <p:cTn id="95" presetID="53" presetClass="entr" presetSubtype="16" fill="hold" grpId="0" nodeType="withEffect">
                                  <p:stCondLst>
                                    <p:cond delay="600"/>
                                  </p:stCondLst>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ppt_w</p:attrName>
                                        </p:attrNameLst>
                                      </p:cBhvr>
                                      <p:tavLst>
                                        <p:tav tm="0">
                                          <p:val>
                                            <p:fltVal val="0"/>
                                          </p:val>
                                        </p:tav>
                                        <p:tav tm="100000">
                                          <p:val>
                                            <p:strVal val="#ppt_w"/>
                                          </p:val>
                                        </p:tav>
                                      </p:tavLst>
                                    </p:anim>
                                    <p:anim calcmode="lin" valueType="num">
                                      <p:cBhvr>
                                        <p:cTn id="98" dur="500" fill="hold"/>
                                        <p:tgtEl>
                                          <p:spTgt spid="38"/>
                                        </p:tgtEl>
                                        <p:attrNameLst>
                                          <p:attrName>ppt_h</p:attrName>
                                        </p:attrNameLst>
                                      </p:cBhvr>
                                      <p:tavLst>
                                        <p:tav tm="0">
                                          <p:val>
                                            <p:fltVal val="0"/>
                                          </p:val>
                                        </p:tav>
                                        <p:tav tm="100000">
                                          <p:val>
                                            <p:strVal val="#ppt_h"/>
                                          </p:val>
                                        </p:tav>
                                      </p:tavLst>
                                    </p:anim>
                                    <p:animEffect transition="in" filter="fade">
                                      <p:cBhvr>
                                        <p:cTn id="99" dur="500"/>
                                        <p:tgtEl>
                                          <p:spTgt spid="38"/>
                                        </p:tgtEl>
                                      </p:cBhvr>
                                    </p:animEffect>
                                  </p:childTnLst>
                                </p:cTn>
                              </p:par>
                              <p:par>
                                <p:cTn id="100" presetID="22" presetClass="entr" presetSubtype="8" fill="hold" nodeType="withEffect">
                                  <p:stCondLst>
                                    <p:cond delay="800"/>
                                  </p:stCondLst>
                                  <p:childTnLst>
                                    <p:set>
                                      <p:cBhvr>
                                        <p:cTn id="101" dur="1" fill="hold">
                                          <p:stCondLst>
                                            <p:cond delay="0"/>
                                          </p:stCondLst>
                                        </p:cTn>
                                        <p:tgtEl>
                                          <p:spTgt spid="14"/>
                                        </p:tgtEl>
                                        <p:attrNameLst>
                                          <p:attrName>style.visibility</p:attrName>
                                        </p:attrNameLst>
                                      </p:cBhvr>
                                      <p:to>
                                        <p:strVal val="visible"/>
                                      </p:to>
                                    </p:set>
                                    <p:animEffect transition="in" filter="wipe(left)">
                                      <p:cBhvr>
                                        <p:cTn id="102" dur="500"/>
                                        <p:tgtEl>
                                          <p:spTgt spid="14"/>
                                        </p:tgtEl>
                                      </p:cBhvr>
                                    </p:animEffect>
                                  </p:childTnLst>
                                </p:cTn>
                              </p:par>
                              <p:par>
                                <p:cTn id="103" presetID="22" presetClass="entr" presetSubtype="8" fill="hold" nodeType="withEffect">
                                  <p:stCondLst>
                                    <p:cond delay="900"/>
                                  </p:stCondLst>
                                  <p:childTnLst>
                                    <p:set>
                                      <p:cBhvr>
                                        <p:cTn id="104" dur="1" fill="hold">
                                          <p:stCondLst>
                                            <p:cond delay="0"/>
                                          </p:stCondLst>
                                        </p:cTn>
                                        <p:tgtEl>
                                          <p:spTgt spid="17"/>
                                        </p:tgtEl>
                                        <p:attrNameLst>
                                          <p:attrName>style.visibility</p:attrName>
                                        </p:attrNameLst>
                                      </p:cBhvr>
                                      <p:to>
                                        <p:strVal val="visible"/>
                                      </p:to>
                                    </p:set>
                                    <p:animEffect transition="in" filter="wipe(left)">
                                      <p:cBhvr>
                                        <p:cTn id="105" dur="500"/>
                                        <p:tgtEl>
                                          <p:spTgt spid="17"/>
                                        </p:tgtEl>
                                      </p:cBhvr>
                                    </p:animEffect>
                                  </p:childTnLst>
                                </p:cTn>
                              </p:par>
                              <p:par>
                                <p:cTn id="106" presetID="22" presetClass="entr" presetSubtype="8" fill="hold" nodeType="withEffect">
                                  <p:stCondLst>
                                    <p:cond delay="1000"/>
                                  </p:stCondLst>
                                  <p:childTnLst>
                                    <p:set>
                                      <p:cBhvr>
                                        <p:cTn id="107" dur="1" fill="hold">
                                          <p:stCondLst>
                                            <p:cond delay="0"/>
                                          </p:stCondLst>
                                        </p:cTn>
                                        <p:tgtEl>
                                          <p:spTgt spid="20"/>
                                        </p:tgtEl>
                                        <p:attrNameLst>
                                          <p:attrName>style.visibility</p:attrName>
                                        </p:attrNameLst>
                                      </p:cBhvr>
                                      <p:to>
                                        <p:strVal val="visible"/>
                                      </p:to>
                                    </p:set>
                                    <p:animEffect transition="in" filter="wipe(left)">
                                      <p:cBhvr>
                                        <p:cTn id="108" dur="500"/>
                                        <p:tgtEl>
                                          <p:spTgt spid="20"/>
                                        </p:tgtEl>
                                      </p:cBhvr>
                                    </p:animEffect>
                                  </p:childTnLst>
                                </p:cTn>
                              </p:par>
                              <p:par>
                                <p:cTn id="109" presetID="22" presetClass="entr" presetSubtype="8" fill="hold" nodeType="withEffect">
                                  <p:stCondLst>
                                    <p:cond delay="1100"/>
                                  </p:stCondLst>
                                  <p:childTnLst>
                                    <p:set>
                                      <p:cBhvr>
                                        <p:cTn id="110" dur="1" fill="hold">
                                          <p:stCondLst>
                                            <p:cond delay="0"/>
                                          </p:stCondLst>
                                        </p:cTn>
                                        <p:tgtEl>
                                          <p:spTgt spid="23"/>
                                        </p:tgtEl>
                                        <p:attrNameLst>
                                          <p:attrName>style.visibility</p:attrName>
                                        </p:attrNameLst>
                                      </p:cBhvr>
                                      <p:to>
                                        <p:strVal val="visible"/>
                                      </p:to>
                                    </p:set>
                                    <p:animEffect transition="in" filter="wipe(left)">
                                      <p:cBhvr>
                                        <p:cTn id="111" dur="500"/>
                                        <p:tgtEl>
                                          <p:spTgt spid="23"/>
                                        </p:tgtEl>
                                      </p:cBhvr>
                                    </p:animEffect>
                                  </p:childTnLst>
                                </p:cTn>
                              </p:par>
                              <p:par>
                                <p:cTn id="112" presetID="22" presetClass="entr" presetSubtype="8" fill="hold" nodeType="withEffect">
                                  <p:stCondLst>
                                    <p:cond delay="1200"/>
                                  </p:stCondLst>
                                  <p:childTnLst>
                                    <p:set>
                                      <p:cBhvr>
                                        <p:cTn id="113" dur="1" fill="hold">
                                          <p:stCondLst>
                                            <p:cond delay="0"/>
                                          </p:stCondLst>
                                        </p:cTn>
                                        <p:tgtEl>
                                          <p:spTgt spid="26"/>
                                        </p:tgtEl>
                                        <p:attrNameLst>
                                          <p:attrName>style.visibility</p:attrName>
                                        </p:attrNameLst>
                                      </p:cBhvr>
                                      <p:to>
                                        <p:strVal val="visible"/>
                                      </p:to>
                                    </p:set>
                                    <p:animEffect transition="in" filter="wipe(left)">
                                      <p:cBhvr>
                                        <p:cTn id="114" dur="500"/>
                                        <p:tgtEl>
                                          <p:spTgt spid="26"/>
                                        </p:tgtEl>
                                      </p:cBhvr>
                                    </p:animEffect>
                                  </p:childTnLst>
                                </p:cTn>
                              </p:par>
                              <p:par>
                                <p:cTn id="115" presetID="22" presetClass="entr" presetSubtype="8" fill="hold" grpId="0" nodeType="withEffect">
                                  <p:stCondLst>
                                    <p:cond delay="1400"/>
                                  </p:stCondLst>
                                  <p:childTnLst>
                                    <p:set>
                                      <p:cBhvr>
                                        <p:cTn id="116" dur="1" fill="hold">
                                          <p:stCondLst>
                                            <p:cond delay="0"/>
                                          </p:stCondLst>
                                        </p:cTn>
                                        <p:tgtEl>
                                          <p:spTgt spid="12"/>
                                        </p:tgtEl>
                                        <p:attrNameLst>
                                          <p:attrName>style.visibility</p:attrName>
                                        </p:attrNameLst>
                                      </p:cBhvr>
                                      <p:to>
                                        <p:strVal val="visible"/>
                                      </p:to>
                                    </p:set>
                                    <p:animEffect transition="in" filter="wipe(left)">
                                      <p:cBhvr>
                                        <p:cTn id="117" dur="500"/>
                                        <p:tgtEl>
                                          <p:spTgt spid="12"/>
                                        </p:tgtEl>
                                      </p:cBhvr>
                                    </p:animEffect>
                                  </p:childTnLst>
                                </p:cTn>
                              </p:par>
                              <p:par>
                                <p:cTn id="118" presetID="22" presetClass="entr" presetSubtype="8" fill="hold" grpId="0" nodeType="withEffect">
                                  <p:stCondLst>
                                    <p:cond delay="1500"/>
                                  </p:stCondLst>
                                  <p:childTnLst>
                                    <p:set>
                                      <p:cBhvr>
                                        <p:cTn id="119" dur="1" fill="hold">
                                          <p:stCondLst>
                                            <p:cond delay="0"/>
                                          </p:stCondLst>
                                        </p:cTn>
                                        <p:tgtEl>
                                          <p:spTgt spid="15"/>
                                        </p:tgtEl>
                                        <p:attrNameLst>
                                          <p:attrName>style.visibility</p:attrName>
                                        </p:attrNameLst>
                                      </p:cBhvr>
                                      <p:to>
                                        <p:strVal val="visible"/>
                                      </p:to>
                                    </p:set>
                                    <p:animEffect transition="in" filter="wipe(left)">
                                      <p:cBhvr>
                                        <p:cTn id="120" dur="500"/>
                                        <p:tgtEl>
                                          <p:spTgt spid="15"/>
                                        </p:tgtEl>
                                      </p:cBhvr>
                                    </p:animEffect>
                                  </p:childTnLst>
                                </p:cTn>
                              </p:par>
                              <p:par>
                                <p:cTn id="121" presetID="22" presetClass="entr" presetSubtype="8" fill="hold" grpId="0" nodeType="withEffect">
                                  <p:stCondLst>
                                    <p:cond delay="1600"/>
                                  </p:stCondLst>
                                  <p:childTnLst>
                                    <p:set>
                                      <p:cBhvr>
                                        <p:cTn id="122" dur="1" fill="hold">
                                          <p:stCondLst>
                                            <p:cond delay="0"/>
                                          </p:stCondLst>
                                        </p:cTn>
                                        <p:tgtEl>
                                          <p:spTgt spid="18"/>
                                        </p:tgtEl>
                                        <p:attrNameLst>
                                          <p:attrName>style.visibility</p:attrName>
                                        </p:attrNameLst>
                                      </p:cBhvr>
                                      <p:to>
                                        <p:strVal val="visible"/>
                                      </p:to>
                                    </p:set>
                                    <p:animEffect transition="in" filter="wipe(left)">
                                      <p:cBhvr>
                                        <p:cTn id="123" dur="500"/>
                                        <p:tgtEl>
                                          <p:spTgt spid="18"/>
                                        </p:tgtEl>
                                      </p:cBhvr>
                                    </p:animEffect>
                                  </p:childTnLst>
                                </p:cTn>
                              </p:par>
                              <p:par>
                                <p:cTn id="124" presetID="22" presetClass="entr" presetSubtype="8" fill="hold" grpId="0" nodeType="withEffect">
                                  <p:stCondLst>
                                    <p:cond delay="1700"/>
                                  </p:stCondLst>
                                  <p:childTnLst>
                                    <p:set>
                                      <p:cBhvr>
                                        <p:cTn id="125" dur="1" fill="hold">
                                          <p:stCondLst>
                                            <p:cond delay="0"/>
                                          </p:stCondLst>
                                        </p:cTn>
                                        <p:tgtEl>
                                          <p:spTgt spid="21"/>
                                        </p:tgtEl>
                                        <p:attrNameLst>
                                          <p:attrName>style.visibility</p:attrName>
                                        </p:attrNameLst>
                                      </p:cBhvr>
                                      <p:to>
                                        <p:strVal val="visible"/>
                                      </p:to>
                                    </p:set>
                                    <p:animEffect transition="in" filter="wipe(left)">
                                      <p:cBhvr>
                                        <p:cTn id="126" dur="500"/>
                                        <p:tgtEl>
                                          <p:spTgt spid="21"/>
                                        </p:tgtEl>
                                      </p:cBhvr>
                                    </p:animEffect>
                                  </p:childTnLst>
                                </p:cTn>
                              </p:par>
                              <p:par>
                                <p:cTn id="127" presetID="22" presetClass="entr" presetSubtype="8" fill="hold" grpId="0" nodeType="withEffect">
                                  <p:stCondLst>
                                    <p:cond delay="1800"/>
                                  </p:stCondLst>
                                  <p:childTnLst>
                                    <p:set>
                                      <p:cBhvr>
                                        <p:cTn id="128" dur="1" fill="hold">
                                          <p:stCondLst>
                                            <p:cond delay="0"/>
                                          </p:stCondLst>
                                        </p:cTn>
                                        <p:tgtEl>
                                          <p:spTgt spid="24"/>
                                        </p:tgtEl>
                                        <p:attrNameLst>
                                          <p:attrName>style.visibility</p:attrName>
                                        </p:attrNameLst>
                                      </p:cBhvr>
                                      <p:to>
                                        <p:strVal val="visible"/>
                                      </p:to>
                                    </p:set>
                                    <p:animEffect transition="in" filter="wipe(left)">
                                      <p:cBhvr>
                                        <p:cTn id="1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5" grpId="0"/>
      <p:bldP spid="18" grpId="0"/>
      <p:bldP spid="21" grpId="0"/>
      <p:bldP spid="24" grpId="0"/>
      <p:bldP spid="30" grpId="0" animBg="1"/>
      <p:bldP spid="31" grpId="0" animBg="1"/>
      <p:bldP spid="32" grpId="0" animBg="1"/>
      <p:bldP spid="35" grpId="0" animBg="1"/>
      <p:bldP spid="36" grpId="0" animBg="1"/>
      <p:bldP spid="37" grpId="0" animBg="1"/>
      <p:bldP spid="38" grpId="0" animBg="1"/>
      <p:bldP spid="42" grpId="0"/>
      <p:bldP spid="40" grpId="0" animBg="1"/>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3" name="TextBox 41"/>
          <p:cNvSpPr>
            <a:spLocks noChangeArrowheads="1"/>
          </p:cNvSpPr>
          <p:nvPr/>
        </p:nvSpPr>
        <p:spPr bwMode="auto">
          <a:xfrm>
            <a:off x="594322" y="939621"/>
            <a:ext cx="7955356" cy="157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已给的数据包含训练数据和测试数据，其中训练数据维度为 </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891 12</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测试数据集维度为 </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418 11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，训练集比测试集多了一列特征 </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Survived</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。我们要解决的问题就是根据所给的数据选择合适的模型，来预测测试数据集的 </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Survived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特征的那一列。</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通过数据堆叠、数据清洗、特征提取、特征选择、构建模型等方法，实现对泰坦尼克号生存人数的预测。</a:t>
            </a:r>
          </a:p>
        </p:txBody>
      </p:sp>
      <p:sp>
        <p:nvSpPr>
          <p:cNvPr id="6154" name="TextBox 43"/>
          <p:cNvSpPr>
            <a:spLocks noChangeArrowheads="1"/>
          </p:cNvSpPr>
          <p:nvPr/>
        </p:nvSpPr>
        <p:spPr bwMode="auto">
          <a:xfrm>
            <a:off x="1911519" y="201210"/>
            <a:ext cx="1726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latin typeface="华文新魏" panose="02010800040101010101" pitchFamily="2" charset="-122"/>
                <a:ea typeface="华文新魏" panose="02010800040101010101" pitchFamily="2" charset="-122"/>
              </a:rPr>
              <a:t>背景</a:t>
            </a:r>
          </a:p>
        </p:txBody>
      </p:sp>
      <p:cxnSp>
        <p:nvCxnSpPr>
          <p:cNvPr id="33" name="直接连接符 32"/>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08957" y="206330"/>
            <a:ext cx="1364476" cy="40011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需求分析</a:t>
            </a:r>
          </a:p>
        </p:txBody>
      </p:sp>
      <p:cxnSp>
        <p:nvCxnSpPr>
          <p:cNvPr id="37" name="直接连接符 36"/>
          <p:cNvCxnSpPr/>
          <p:nvPr/>
        </p:nvCxnSpPr>
        <p:spPr>
          <a:xfrm>
            <a:off x="2336272" y="308377"/>
            <a:ext cx="0" cy="208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66CE686C-C74A-25E1-10D2-DF376CDD0E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22" y="3069105"/>
            <a:ext cx="7947200" cy="77884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300"/>
                                        <p:tgtEl>
                                          <p:spTgt spid="3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300"/>
                                        <p:tgtEl>
                                          <p:spTgt spid="34"/>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ppt_x</p:attrName>
                                        </p:attrNameLst>
                                      </p:cBhvr>
                                      <p:tavLst>
                                        <p:tav tm="0">
                                          <p:val>
                                            <p:strVal val="#ppt_x-#ppt_w*1.125000"/>
                                          </p:val>
                                        </p:tav>
                                        <p:tav tm="100000">
                                          <p:val>
                                            <p:strVal val="#ppt_x"/>
                                          </p:val>
                                        </p:tav>
                                      </p:tavLst>
                                    </p:anim>
                                    <p:animEffect transition="in" filter="wipe(right)">
                                      <p:cBhvr>
                                        <p:cTn id="16" dur="500"/>
                                        <p:tgtEl>
                                          <p:spTgt spid="35"/>
                                        </p:tgtEl>
                                      </p:cBhvr>
                                    </p:animEffect>
                                  </p:childTnLst>
                                </p:cTn>
                              </p:par>
                              <p:par>
                                <p:cTn id="17" presetID="12" presetClass="entr" presetSubtype="8"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p:tgtEl>
                                          <p:spTgt spid="37"/>
                                        </p:tgtEl>
                                        <p:attrNameLst>
                                          <p:attrName>ppt_x</p:attrName>
                                        </p:attrNameLst>
                                      </p:cBhvr>
                                      <p:tavLst>
                                        <p:tav tm="0">
                                          <p:val>
                                            <p:strVal val="#ppt_x-#ppt_w*1.125000"/>
                                          </p:val>
                                        </p:tav>
                                        <p:tav tm="100000">
                                          <p:val>
                                            <p:strVal val="#ppt_x"/>
                                          </p:val>
                                        </p:tav>
                                      </p:tavLst>
                                    </p:anim>
                                    <p:animEffect transition="in" filter="wipe(right)">
                                      <p:cBhvr>
                                        <p:cTn id="20" dur="500"/>
                                        <p:tgtEl>
                                          <p:spTgt spid="37"/>
                                        </p:tgtEl>
                                      </p:cBhvr>
                                    </p:animEffect>
                                  </p:childTnLst>
                                </p:cTn>
                              </p:par>
                              <p:par>
                                <p:cTn id="21" presetID="23" presetClass="entr" presetSubtype="36" fill="hold" grpId="0" nodeType="withEffect">
                                  <p:stCondLst>
                                    <p:cond delay="0"/>
                                  </p:stCondLst>
                                  <p:childTnLst>
                                    <p:set>
                                      <p:cBhvr>
                                        <p:cTn id="22" dur="1" fill="hold">
                                          <p:stCondLst>
                                            <p:cond delay="0"/>
                                          </p:stCondLst>
                                        </p:cTn>
                                        <p:tgtEl>
                                          <p:spTgt spid="6154"/>
                                        </p:tgtEl>
                                        <p:attrNameLst>
                                          <p:attrName>style.visibility</p:attrName>
                                        </p:attrNameLst>
                                      </p:cBhvr>
                                      <p:to>
                                        <p:strVal val="visible"/>
                                      </p:to>
                                    </p:set>
                                    <p:anim calcmode="lin" valueType="num">
                                      <p:cBhvr>
                                        <p:cTn id="23" dur="500" fill="hold"/>
                                        <p:tgtEl>
                                          <p:spTgt spid="6154"/>
                                        </p:tgtEl>
                                        <p:attrNameLst>
                                          <p:attrName>ppt_w</p:attrName>
                                        </p:attrNameLst>
                                      </p:cBhvr>
                                      <p:tavLst>
                                        <p:tav tm="0">
                                          <p:val>
                                            <p:strVal val="(6*min(max(#ppt_w*#ppt_h,.3),1)-7.4)/-.7*#ppt_w"/>
                                          </p:val>
                                        </p:tav>
                                        <p:tav tm="100000">
                                          <p:val>
                                            <p:strVal val="#ppt_w"/>
                                          </p:val>
                                        </p:tav>
                                      </p:tavLst>
                                    </p:anim>
                                    <p:anim calcmode="lin" valueType="num">
                                      <p:cBhvr>
                                        <p:cTn id="24" dur="500" fill="hold"/>
                                        <p:tgtEl>
                                          <p:spTgt spid="6154"/>
                                        </p:tgtEl>
                                        <p:attrNameLst>
                                          <p:attrName>ppt_h</p:attrName>
                                        </p:attrNameLst>
                                      </p:cBhvr>
                                      <p:tavLst>
                                        <p:tav tm="0">
                                          <p:val>
                                            <p:strVal val="(6*min(max(#ppt_w*#ppt_h,.3),1)-7.4)/-.7*#ppt_h"/>
                                          </p:val>
                                        </p:tav>
                                        <p:tav tm="100000">
                                          <p:val>
                                            <p:strVal val="#ppt_h"/>
                                          </p:val>
                                        </p:tav>
                                      </p:tavLst>
                                    </p:anim>
                                    <p:anim calcmode="lin" valueType="num">
                                      <p:cBhvr>
                                        <p:cTn id="25" dur="500" fill="hold"/>
                                        <p:tgtEl>
                                          <p:spTgt spid="6154"/>
                                        </p:tgtEl>
                                        <p:attrNameLst>
                                          <p:attrName>ppt_x</p:attrName>
                                        </p:attrNameLst>
                                      </p:cBhvr>
                                      <p:tavLst>
                                        <p:tav tm="0">
                                          <p:val>
                                            <p:fltVal val="0.5"/>
                                          </p:val>
                                        </p:tav>
                                        <p:tav tm="100000">
                                          <p:val>
                                            <p:strVal val="#ppt_x"/>
                                          </p:val>
                                        </p:tav>
                                      </p:tavLst>
                                    </p:anim>
                                    <p:anim calcmode="lin" valueType="num">
                                      <p:cBhvr>
                                        <p:cTn id="26" dur="500" fill="hold"/>
                                        <p:tgtEl>
                                          <p:spTgt spid="6154"/>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1300"/>
                            </p:stCondLst>
                            <p:childTnLst>
                              <p:par>
                                <p:cTn id="28" presetID="22" presetClass="entr" presetSubtype="1" fill="hold" grpId="0" nodeType="afterEffect">
                                  <p:stCondLst>
                                    <p:cond delay="0"/>
                                  </p:stCondLst>
                                  <p:childTnLst>
                                    <p:set>
                                      <p:cBhvr>
                                        <p:cTn id="29" dur="1" fill="hold">
                                          <p:stCondLst>
                                            <p:cond delay="0"/>
                                          </p:stCondLst>
                                        </p:cTn>
                                        <p:tgtEl>
                                          <p:spTgt spid="6153"/>
                                        </p:tgtEl>
                                        <p:attrNameLst>
                                          <p:attrName>style.visibility</p:attrName>
                                        </p:attrNameLst>
                                      </p:cBhvr>
                                      <p:to>
                                        <p:strVal val="visible"/>
                                      </p:to>
                                    </p:set>
                                    <p:animEffect>
                                      <p:cBhvr>
                                        <p:cTn id="30" dur="5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bldLvl="0" autoUpdateAnimBg="0"/>
      <p:bldP spid="6154" grpId="0" bldLvl="0" autoUpdateAnimBg="0"/>
      <p:bldP spid="34" grpId="0" animBg="1"/>
      <p:bldP spid="3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677208" y="836554"/>
            <a:ext cx="1870428" cy="187042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1021197" y="3291201"/>
            <a:ext cx="677676" cy="677676"/>
          </a:xfrm>
          <a:prstGeom prst="ellipse">
            <a:avLst/>
          </a:prstGeom>
          <a:solidFill>
            <a:srgbClr val="1A3F6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8898" y="507680"/>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4534785" y="1054817"/>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549298" y="4510926"/>
            <a:ext cx="137389" cy="137389"/>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80"/>
          <p:cNvSpPr txBox="1"/>
          <p:nvPr/>
        </p:nvSpPr>
        <p:spPr>
          <a:xfrm>
            <a:off x="1885522" y="1556658"/>
            <a:ext cx="1479892" cy="492443"/>
          </a:xfrm>
          <a:prstGeom prst="rect">
            <a:avLst/>
          </a:prstGeom>
          <a:noFill/>
          <a:effectLst/>
        </p:spPr>
        <p:txBody>
          <a:bodyPr wrap="none" rtlCol="0">
            <a:spAutoFit/>
          </a:bodyPr>
          <a:lstStyle/>
          <a:p>
            <a:r>
              <a:rPr lang="en-US" altLang="zh-CN" sz="2600" b="1" dirty="0">
                <a:solidFill>
                  <a:srgbClr val="C00000"/>
                </a:solidFill>
                <a:latin typeface="Segoe UI Semibold" panose="020B0702040204020203" pitchFamily="34" charset="0"/>
                <a:ea typeface="造字工房俊雅锐宋体验版常规体" pitchFamily="50" charset="-122"/>
                <a:cs typeface="Segoe UI Semibold" panose="020B0702040204020203" pitchFamily="34" charset="0"/>
              </a:rPr>
              <a:t>THANKS</a:t>
            </a:r>
            <a:endParaRPr lang="zh-CN" altLang="en-US" sz="2600" b="1" dirty="0">
              <a:solidFill>
                <a:srgbClr val="C00000"/>
              </a:solidFill>
              <a:latin typeface="Segoe UI Semibold" panose="020B0702040204020203" pitchFamily="34" charset="0"/>
              <a:ea typeface="造字工房俊雅锐宋体验版常规体" pitchFamily="50" charset="-122"/>
              <a:cs typeface="Segoe UI Semibold" panose="020B0702040204020203" pitchFamily="34" charset="0"/>
            </a:endParaRPr>
          </a:p>
        </p:txBody>
      </p:sp>
      <p:sp>
        <p:nvSpPr>
          <p:cNvPr id="83" name="TextBox 82"/>
          <p:cNvSpPr txBox="1"/>
          <p:nvPr/>
        </p:nvSpPr>
        <p:spPr>
          <a:xfrm>
            <a:off x="6156176" y="3194025"/>
            <a:ext cx="2441694" cy="1446550"/>
          </a:xfrm>
          <a:prstGeom prst="rect">
            <a:avLst/>
          </a:prstGeom>
          <a:noFill/>
        </p:spPr>
        <p:txBody>
          <a:bodyPr wrap="none" rtlCol="0">
            <a:spAutoFit/>
          </a:bodyPr>
          <a:lstStyle/>
          <a:p>
            <a:r>
              <a:rPr lang="zh-CN" altLang="en-US" sz="4400" dirty="0">
                <a:latin typeface="华文隶书" panose="02010800040101010101" pitchFamily="2" charset="-122"/>
                <a:ea typeface="华文隶书" panose="02010800040101010101" pitchFamily="2" charset="-122"/>
              </a:rPr>
              <a:t>答辩完毕</a:t>
            </a:r>
            <a:endParaRPr lang="en-US" altLang="zh-CN" sz="4400" dirty="0">
              <a:latin typeface="华文隶书" panose="02010800040101010101" pitchFamily="2" charset="-122"/>
              <a:ea typeface="华文隶书" panose="02010800040101010101" pitchFamily="2" charset="-122"/>
            </a:endParaRPr>
          </a:p>
          <a:p>
            <a:r>
              <a:rPr lang="zh-CN" altLang="en-US" sz="4400" dirty="0">
                <a:latin typeface="华文隶书" panose="02010800040101010101" pitchFamily="2" charset="-122"/>
                <a:ea typeface="华文隶书" panose="02010800040101010101" pitchFamily="2" charset="-122"/>
              </a:rPr>
              <a:t>感谢聆听</a:t>
            </a:r>
            <a:endParaRPr lang="en-US" altLang="zh-CN" sz="4400" dirty="0">
              <a:latin typeface="华文隶书" panose="02010800040101010101" pitchFamily="2" charset="-122"/>
              <a:ea typeface="华文隶书" panose="02010800040101010101" pitchFamily="2" charset="-122"/>
            </a:endParaRPr>
          </a:p>
        </p:txBody>
      </p:sp>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a:t>延时符</a:t>
            </a: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par>
                          <p:cTn id="99" fill="hold">
                            <p:stCondLst>
                              <p:cond delay="1899"/>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81"/>
                                        </p:tgtEl>
                                        <p:attrNameLst>
                                          <p:attrName>ppt_x</p:attrName>
                                          <p:attrName>ppt_y</p:attrName>
                                        </p:attrNameLst>
                                      </p:cBhvr>
                                    </p:animMotion>
                                    <p:animRot by="1500000">
                                      <p:cBhvr>
                                        <p:cTn id="102" dur="125" fill="hold">
                                          <p:stCondLst>
                                            <p:cond delay="0"/>
                                          </p:stCondLst>
                                        </p:cTn>
                                        <p:tgtEl>
                                          <p:spTgt spid="81"/>
                                        </p:tgtEl>
                                        <p:attrNameLst>
                                          <p:attrName>r</p:attrName>
                                        </p:attrNameLst>
                                      </p:cBhvr>
                                    </p:animRot>
                                    <p:animRot by="-1500000">
                                      <p:cBhvr>
                                        <p:cTn id="103" dur="125" fill="hold">
                                          <p:stCondLst>
                                            <p:cond delay="125"/>
                                          </p:stCondLst>
                                        </p:cTn>
                                        <p:tgtEl>
                                          <p:spTgt spid="81"/>
                                        </p:tgtEl>
                                        <p:attrNameLst>
                                          <p:attrName>r</p:attrName>
                                        </p:attrNameLst>
                                      </p:cBhvr>
                                    </p:animRot>
                                    <p:animRot by="-1500000">
                                      <p:cBhvr>
                                        <p:cTn id="104" dur="125" fill="hold">
                                          <p:stCondLst>
                                            <p:cond delay="250"/>
                                          </p:stCondLst>
                                        </p:cTn>
                                        <p:tgtEl>
                                          <p:spTgt spid="81"/>
                                        </p:tgtEl>
                                        <p:attrNameLst>
                                          <p:attrName>r</p:attrName>
                                        </p:attrNameLst>
                                      </p:cBhvr>
                                    </p:animRot>
                                    <p:animRot by="1500000">
                                      <p:cBhvr>
                                        <p:cTn id="105" dur="125" fill="hold">
                                          <p:stCondLst>
                                            <p:cond delay="375"/>
                                          </p:stCondLst>
                                        </p:cTn>
                                        <p:tgtEl>
                                          <p:spTgt spid="81"/>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3000"/>
                                        <p:tgtEl>
                                          <p:spTgt spid="83"/>
                                        </p:tgtEl>
                                      </p:cBhvr>
                                    </p:animEffect>
                                    <p:anim calcmode="lin" valueType="num">
                                      <p:cBhvr>
                                        <p:cTn id="110" dur="3000" fill="hold"/>
                                        <p:tgtEl>
                                          <p:spTgt spid="83"/>
                                        </p:tgtEl>
                                        <p:attrNameLst>
                                          <p:attrName>ppt_x</p:attrName>
                                        </p:attrNameLst>
                                      </p:cBhvr>
                                      <p:tavLst>
                                        <p:tav tm="0">
                                          <p:val>
                                            <p:strVal val="#ppt_x"/>
                                          </p:val>
                                        </p:tav>
                                        <p:tav tm="100000">
                                          <p:val>
                                            <p:strVal val="#ppt_x"/>
                                          </p:val>
                                        </p:tav>
                                      </p:tavLst>
                                    </p:anim>
                                    <p:anim calcmode="lin" valueType="num">
                                      <p:cBhvr>
                                        <p:cTn id="111" dur="3000" fill="hold"/>
                                        <p:tgtEl>
                                          <p:spTgt spid="83"/>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1" grpId="0" animBg="1"/>
      <p:bldP spid="41" grpId="1" animBg="1"/>
      <p:bldP spid="41" grpId="2" animBg="1"/>
      <p:bldP spid="75" grpId="0" animBg="1"/>
      <p:bldP spid="75" grpId="1" animBg="1"/>
      <p:bldP spid="75" grpId="2" animBg="1"/>
      <p:bldP spid="76" grpId="0" animBg="1"/>
      <p:bldP spid="76" grpId="1" animBg="1"/>
      <p:bldP spid="76" grpId="2" animBg="1"/>
      <p:bldP spid="81" grpId="0"/>
      <p:bldP spid="81" grpId="1"/>
      <p:bldP spid="83"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908957" y="206330"/>
            <a:ext cx="1364476" cy="40011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开发环境</a:t>
            </a:r>
          </a:p>
        </p:txBody>
      </p:sp>
      <p:sp>
        <p:nvSpPr>
          <p:cNvPr id="43" name="椭圆 34"/>
          <p:cNvSpPr/>
          <p:nvPr/>
        </p:nvSpPr>
        <p:spPr>
          <a:xfrm rot="5400000" flipV="1">
            <a:off x="6909553" y="3010963"/>
            <a:ext cx="1163726" cy="147637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0609990" y="6382589"/>
            <a:ext cx="877163" cy="369332"/>
          </a:xfrm>
          <a:prstGeom prst="rect">
            <a:avLst/>
          </a:prstGeom>
          <a:noFill/>
        </p:spPr>
        <p:txBody>
          <a:bodyPr wrap="none" rtlCol="0">
            <a:spAutoFit/>
          </a:bodyPr>
          <a:lstStyle/>
          <a:p>
            <a:r>
              <a:rPr lang="zh-CN" altLang="en-US" dirty="0"/>
              <a:t>延时符</a:t>
            </a:r>
          </a:p>
        </p:txBody>
      </p:sp>
      <p:grpSp>
        <p:nvGrpSpPr>
          <p:cNvPr id="22" name="组合 21"/>
          <p:cNvGrpSpPr/>
          <p:nvPr/>
        </p:nvGrpSpPr>
        <p:grpSpPr>
          <a:xfrm>
            <a:off x="405647" y="1121005"/>
            <a:ext cx="5375990" cy="1224902"/>
            <a:chOff x="4304043" y="1286668"/>
            <a:chExt cx="38379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 name="组合 29"/>
          <p:cNvGrpSpPr/>
          <p:nvPr/>
        </p:nvGrpSpPr>
        <p:grpSpPr>
          <a:xfrm>
            <a:off x="1114230" y="2797594"/>
            <a:ext cx="5375990" cy="1224902"/>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4351930" y="1330004"/>
              <a:ext cx="3742172" cy="2671122"/>
            </a:xfrm>
            <a:prstGeom prst="round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23"/>
          <p:cNvSpPr>
            <a:spLocks noChangeArrowheads="1"/>
          </p:cNvSpPr>
          <p:nvPr/>
        </p:nvSpPr>
        <p:spPr bwMode="auto">
          <a:xfrm>
            <a:off x="1753765" y="1512001"/>
            <a:ext cx="294847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en-US" altLang="zh-CN" sz="2800" dirty="0"/>
              <a:t> </a:t>
            </a:r>
            <a:r>
              <a:rPr lang="en-US" altLang="zh-CN" sz="2800" dirty="0" err="1"/>
              <a:t>Jupyter</a:t>
            </a:r>
            <a:r>
              <a:rPr lang="en-US" altLang="zh-CN" sz="2800" dirty="0"/>
              <a:t> Notebook</a:t>
            </a:r>
            <a:endParaRPr lang="en-US" altLang="zh-CN"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31"/>
          <p:cNvSpPr>
            <a:spLocks noChangeArrowheads="1"/>
          </p:cNvSpPr>
          <p:nvPr/>
        </p:nvSpPr>
        <p:spPr bwMode="auto">
          <a:xfrm>
            <a:off x="7246077" y="3591609"/>
            <a:ext cx="8747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Windows 11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0" name="TextBox 25"/>
          <p:cNvSpPr>
            <a:spLocks noChangeArrowheads="1"/>
          </p:cNvSpPr>
          <p:nvPr/>
        </p:nvSpPr>
        <p:spPr bwMode="auto">
          <a:xfrm>
            <a:off x="2542651" y="3225379"/>
            <a:ext cx="2936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en-US" altLang="zh-CN" sz="2400" dirty="0">
                <a:solidFill>
                  <a:schemeClr val="bg1"/>
                </a:solidFill>
              </a:rPr>
              <a:t>Python 3.10.0 64-bits</a:t>
            </a:r>
            <a:endParaRPr lang="en-US" altLang="zh-CN"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ustDataLst>
      <p:tags r:id="rId1"/>
    </p:custData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8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2" presetClass="entr" presetSubtype="2" fill="hold" grpId="0" nodeType="withEffect" p14:presetBounceEnd="40000">
                                      <p:stCondLst>
                                        <p:cond delay="200"/>
                                      </p:stCondLst>
                                      <p:childTnLst>
                                        <p:set>
                                          <p:cBhvr>
                                            <p:cTn id="18" dur="1" fill="hold">
                                              <p:stCondLst>
                                                <p:cond delay="0"/>
                                              </p:stCondLst>
                                            </p:cTn>
                                            <p:tgtEl>
                                              <p:spTgt spid="43"/>
                                            </p:tgtEl>
                                            <p:attrNameLst>
                                              <p:attrName>style.visibility</p:attrName>
                                            </p:attrNameLst>
                                          </p:cBhvr>
                                          <p:to>
                                            <p:strVal val="visible"/>
                                          </p:to>
                                        </p:set>
                                        <p:anim calcmode="lin" valueType="num" p14:bounceEnd="40000">
                                          <p:cBhvr additive="base">
                                            <p:cTn id="19" dur="500" fill="hold"/>
                                            <p:tgtEl>
                                              <p:spTgt spid="43"/>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4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2" presetClass="entr" presetSubtype="2"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ppt_x</p:attrName>
                                            </p:attrNameLst>
                                          </p:cBhvr>
                                          <p:tavLst>
                                            <p:tav tm="0">
                                              <p:val>
                                                <p:strVal val="1+#ppt_w/2"/>
                                              </p:val>
                                            </p:tav>
                                            <p:tav tm="100000">
                                              <p:val>
                                                <p:strVal val="#ppt_x"/>
                                              </p:val>
                                            </p:tav>
                                          </p:tavLst>
                                        </p:anim>
                                        <p:anim calcmode="lin" valueType="num">
                                          <p:cBhvr>
                                            <p:cTn id="36" dur="500" fill="hold"/>
                                            <p:tgtEl>
                                              <p:spTgt spid="3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ppt_x</p:attrName>
                                            </p:attrNameLst>
                                          </p:cBhvr>
                                          <p:tavLst>
                                            <p:tav tm="0">
                                              <p:val>
                                                <p:strVal val="0-#ppt_w/2"/>
                                              </p:val>
                                            </p:tav>
                                            <p:tav tm="100000">
                                              <p:val>
                                                <p:strVal val="#ppt_x"/>
                                              </p:val>
                                            </p:tav>
                                          </p:tavLst>
                                        </p:anim>
                                        <p:anim calcmode="lin" valueType="num">
                                          <p:cBhvr>
                                            <p:cTn id="40" dur="500" fill="hold"/>
                                            <p:tgtEl>
                                              <p:spTgt spid="40"/>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ppt_x</p:attrName>
                                            </p:attrNameLst>
                                          </p:cBhvr>
                                          <p:tavLst>
                                            <p:tav tm="0">
                                              <p:val>
                                                <p:strVal val="1+#ppt_w/2"/>
                                              </p:val>
                                            </p:tav>
                                            <p:tav tm="100000">
                                              <p:val>
                                                <p:strVal val="#ppt_x"/>
                                              </p:val>
                                            </p:tav>
                                          </p:tavLst>
                                        </p:anim>
                                        <p:anim calcmode="lin" valueType="num">
                                          <p:cBhvr>
                                            <p:cTn id="44" dur="500" fill="hold"/>
                                            <p:tgtEl>
                                              <p:spTgt spid="39"/>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fade">
                                          <p:cBhvr>
                                            <p:cTn id="48"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43" grpId="0" animBg="1"/>
          <p:bldP spid="75" grpId="0"/>
          <p:bldP spid="33" grpId="0" bldLvl="0" autoUpdateAnimBg="0"/>
          <p:bldP spid="39" grpId="0" bldLvl="0" autoUpdateAnimBg="0"/>
          <p:bldP spid="40"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ppt_x</p:attrName>
                                            </p:attrNameLst>
                                          </p:cBhvr>
                                          <p:tavLst>
                                            <p:tav tm="0">
                                              <p:val>
                                                <p:strVal val="#ppt_x-#ppt_w*1.125000"/>
                                              </p:val>
                                            </p:tav>
                                            <p:tav tm="100000">
                                              <p:val>
                                                <p:strVal val="#ppt_x"/>
                                              </p:val>
                                            </p:tav>
                                          </p:tavLst>
                                        </p:anim>
                                        <p:animEffect transition="in" filter="wipe(right)">
                                          <p:cBhvr>
                                            <p:cTn id="20" dur="500"/>
                                            <p:tgtEl>
                                              <p:spTgt spid="28"/>
                                            </p:tgtEl>
                                          </p:cBhvr>
                                        </p:animEffect>
                                      </p:childTnLst>
                                    </p:cTn>
                                  </p:par>
                                  <p:par>
                                    <p:cTn id="21" presetID="2" presetClass="entr" presetSubtype="2" fill="hold" grpId="0" nodeType="withEffect">
                                      <p:stCondLst>
                                        <p:cond delay="2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1+#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ppt_x</p:attrName>
                                            </p:attrNameLst>
                                          </p:cBhvr>
                                          <p:tavLst>
                                            <p:tav tm="0">
                                              <p:val>
                                                <p:strVal val="1+#ppt_w/2"/>
                                              </p:val>
                                            </p:tav>
                                            <p:tav tm="100000">
                                              <p:val>
                                                <p:strVal val="#ppt_x"/>
                                              </p:val>
                                            </p:tav>
                                          </p:tavLst>
                                        </p:anim>
                                        <p:anim calcmode="lin" valueType="num">
                                          <p:cBhvr>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ppt_x</p:attrName>
                                            </p:attrNameLst>
                                          </p:cBhvr>
                                          <p:tavLst>
                                            <p:tav tm="0">
                                              <p:val>
                                                <p:strVal val="0-#ppt_w/2"/>
                                              </p:val>
                                            </p:tav>
                                            <p:tav tm="100000">
                                              <p:val>
                                                <p:strVal val="#ppt_x"/>
                                              </p:val>
                                            </p:tav>
                                          </p:tavLst>
                                        </p:anim>
                                        <p:anim calcmode="lin" valueType="num">
                                          <p:cBhvr>
                                            <p:cTn id="44" dur="500" fill="hold"/>
                                            <p:tgtEl>
                                              <p:spTgt spid="4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ppt_x</p:attrName>
                                            </p:attrNameLst>
                                          </p:cBhvr>
                                          <p:tavLst>
                                            <p:tav tm="0">
                                              <p:val>
                                                <p:strVal val="1+#ppt_w/2"/>
                                              </p:val>
                                            </p:tav>
                                            <p:tav tm="100000">
                                              <p:val>
                                                <p:strVal val="#ppt_x"/>
                                              </p:val>
                                            </p:tav>
                                          </p:tavLst>
                                        </p:anim>
                                        <p:anim calcmode="lin" valueType="num">
                                          <p:cBhvr>
                                            <p:cTn id="48" dur="500" fill="hold"/>
                                            <p:tgtEl>
                                              <p:spTgt spid="39"/>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20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43" grpId="0" animBg="1"/>
          <p:bldP spid="75" grpId="0"/>
          <p:bldP spid="33" grpId="0" bldLvl="0" autoUpdateAnimBg="0"/>
          <p:bldP spid="39" grpId="0" bldLvl="0" autoUpdateAnimBg="0"/>
          <p:bldP spid="40" grpId="0" bldLvl="0" autoUpdateAnimBg="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3779912" cy="5143500"/>
          </a:xfrm>
          <a:prstGeom prst="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040250" y="1183616"/>
            <a:ext cx="2722880" cy="706755"/>
          </a:xfrm>
          <a:prstGeom prst="rect">
            <a:avLst/>
          </a:prstGeom>
          <a:noFill/>
        </p:spPr>
        <p:txBody>
          <a:bodyPr wrap="none" rtlCol="0">
            <a:spAutoFit/>
          </a:bodyPr>
          <a:lstStyle/>
          <a:p>
            <a:r>
              <a:rPr lang="zh-CN" altLang="en-US" sz="4000" dirty="0">
                <a:latin typeface="方正兰亭细黑_GBK" pitchFamily="2" charset="-122"/>
                <a:ea typeface="方正兰亭细黑_GBK" pitchFamily="2" charset="-122"/>
              </a:rPr>
              <a:t>设计与实现</a:t>
            </a:r>
          </a:p>
        </p:txBody>
      </p:sp>
      <p:sp>
        <p:nvSpPr>
          <p:cNvPr id="3" name="TextBox 2"/>
          <p:cNvSpPr txBox="1"/>
          <p:nvPr/>
        </p:nvSpPr>
        <p:spPr>
          <a:xfrm>
            <a:off x="2394866" y="2896649"/>
            <a:ext cx="1241030" cy="307340"/>
          </a:xfrm>
          <a:prstGeom prst="rect">
            <a:avLst/>
          </a:prstGeom>
          <a:noFill/>
        </p:spPr>
        <p:txBody>
          <a:bodyPr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第二部分</a:t>
            </a:r>
          </a:p>
        </p:txBody>
      </p:sp>
      <p:grpSp>
        <p:nvGrpSpPr>
          <p:cNvPr id="33" name="组合 3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1A3F6C"/>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17" name="TextBox 16"/>
          <p:cNvSpPr txBox="1"/>
          <p:nvPr/>
        </p:nvSpPr>
        <p:spPr>
          <a:xfrm>
            <a:off x="4436825" y="3036352"/>
            <a:ext cx="1783080" cy="368300"/>
          </a:xfrm>
          <a:prstGeom prst="rect">
            <a:avLst/>
          </a:prstGeom>
          <a:noFill/>
        </p:spPr>
        <p:txBody>
          <a:bodyPr wrap="none" rtlCol="0">
            <a:spAutoFit/>
          </a:bodyPr>
          <a:lstStyle/>
          <a:p>
            <a:r>
              <a:rPr lang="zh-CN" altLang="en-US" dirty="0">
                <a:latin typeface="方正兰亭细黑_GBK" pitchFamily="2" charset="-122"/>
                <a:ea typeface="方正兰亭细黑_GBK" pitchFamily="2" charset="-122"/>
              </a:rPr>
              <a:t>详细设计与实现</a:t>
            </a:r>
          </a:p>
        </p:txBody>
      </p:sp>
      <p:sp>
        <p:nvSpPr>
          <p:cNvPr id="26" name="椭圆 25"/>
          <p:cNvSpPr/>
          <p:nvPr/>
        </p:nvSpPr>
        <p:spPr>
          <a:xfrm>
            <a:off x="4040250" y="3083630"/>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3F6C"/>
              </a:solidFill>
            </a:endParaRPr>
          </a:p>
        </p:txBody>
      </p:sp>
      <p:sp>
        <p:nvSpPr>
          <p:cNvPr id="28" name="TextBox 27"/>
          <p:cNvSpPr txBox="1"/>
          <p:nvPr/>
        </p:nvSpPr>
        <p:spPr>
          <a:xfrm>
            <a:off x="4436825" y="2281855"/>
            <a:ext cx="1097280" cy="368300"/>
          </a:xfrm>
          <a:prstGeom prst="rect">
            <a:avLst/>
          </a:prstGeom>
          <a:noFill/>
        </p:spPr>
        <p:txBody>
          <a:bodyPr wrap="none" rtlCol="0">
            <a:spAutoFit/>
          </a:bodyPr>
          <a:lstStyle/>
          <a:p>
            <a:r>
              <a:rPr lang="zh-CN" altLang="en-US" dirty="0">
                <a:latin typeface="方正兰亭细黑_GBK" pitchFamily="2" charset="-122"/>
                <a:ea typeface="方正兰亭细黑_GBK" pitchFamily="2" charset="-122"/>
              </a:rPr>
              <a:t>概要设计</a:t>
            </a:r>
          </a:p>
        </p:txBody>
      </p:sp>
      <p:sp>
        <p:nvSpPr>
          <p:cNvPr id="30" name="椭圆 29"/>
          <p:cNvSpPr/>
          <p:nvPr/>
        </p:nvSpPr>
        <p:spPr>
          <a:xfrm>
            <a:off x="4040251" y="2328689"/>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3F6C"/>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p:tgtEl>
                                          <p:spTgt spid="33"/>
                                        </p:tgtEl>
                                        <p:attrNameLst>
                                          <p:attrName>ppt_x</p:attrName>
                                        </p:attrNameLst>
                                      </p:cBhvr>
                                      <p:tavLst>
                                        <p:tav tm="0">
                                          <p:val>
                                            <p:strVal val="#ppt_x+#ppt_w*1.125000"/>
                                          </p:val>
                                        </p:tav>
                                        <p:tav tm="100000">
                                          <p:val>
                                            <p:strVal val="#ppt_x"/>
                                          </p:val>
                                        </p:tav>
                                      </p:tavLst>
                                    </p:anim>
                                    <p:animEffect transition="in" filter="wipe(left)">
                                      <p:cBhvr>
                                        <p:cTn id="13" dur="500"/>
                                        <p:tgtEl>
                                          <p:spTgt spid="3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0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par>
                                <p:cTn id="24" presetID="12" presetClass="entr" presetSubtype="8"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par>
                                <p:cTn id="28" presetID="12" presetClass="entr" presetSubtype="8" fill="hold" grpId="0" nodeType="withEffect">
                                  <p:stCondLst>
                                    <p:cond delay="3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p:tgtEl>
                                          <p:spTgt spid="30"/>
                                        </p:tgtEl>
                                        <p:attrNameLst>
                                          <p:attrName>ppt_x</p:attrName>
                                        </p:attrNameLst>
                                      </p:cBhvr>
                                      <p:tavLst>
                                        <p:tav tm="0">
                                          <p:val>
                                            <p:strVal val="#ppt_x-#ppt_w*1.125000"/>
                                          </p:val>
                                        </p:tav>
                                        <p:tav tm="100000">
                                          <p:val>
                                            <p:strVal val="#ppt_x"/>
                                          </p:val>
                                        </p:tav>
                                      </p:tavLst>
                                    </p:anim>
                                    <p:animEffect transition="in" filter="wipe(right)">
                                      <p:cBhvr>
                                        <p:cTn id="35" dur="500"/>
                                        <p:tgtEl>
                                          <p:spTgt spid="30"/>
                                        </p:tgtEl>
                                      </p:cBhvr>
                                    </p:animEffect>
                                  </p:childTnLst>
                                </p:cTn>
                              </p:par>
                              <p:par>
                                <p:cTn id="36" presetID="12" presetClass="entr" presetSubtype="8" fill="hold" grpId="0" nodeType="withEffect">
                                  <p:stCondLst>
                                    <p:cond delay="3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3" grpId="0"/>
      <p:bldP spid="17" grpId="0"/>
      <p:bldP spid="26" grpId="0" bldLvl="0" animBg="1"/>
      <p:bldP spid="28" grpId="0"/>
      <p:bldP spid="3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TextBox 25"/>
          <p:cNvSpPr txBox="1"/>
          <p:nvPr/>
        </p:nvSpPr>
        <p:spPr>
          <a:xfrm>
            <a:off x="908957" y="206330"/>
            <a:ext cx="224933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spc="300" dirty="0">
                <a:solidFill>
                  <a:prstClr val="black"/>
                </a:solidFill>
                <a:latin typeface="方正兰亭细黑_GBK" pitchFamily="2" charset="-122"/>
                <a:ea typeface="方正兰亭细黑_GBK" pitchFamily="2" charset="-122"/>
              </a:rPr>
              <a:t>详细设计与实现</a:t>
            </a:r>
            <a:endParaRPr kumimoji="0" lang="zh-CN" altLang="en-US" sz="2000" b="0" i="0" u="none" strike="noStrike" kern="1200" cap="none" spc="300" normalizeH="0" baseline="0" noProof="0" dirty="0">
              <a:ln>
                <a:noFill/>
              </a:ln>
              <a:solidFill>
                <a:prstClr val="black"/>
              </a:solidFill>
              <a:effectLst/>
              <a:uLnTx/>
              <a:uFillTx/>
              <a:latin typeface="方正兰亭细黑_GBK" pitchFamily="2" charset="-122"/>
              <a:ea typeface="方正兰亭细黑_GBK" pitchFamily="2" charset="-122"/>
              <a:cs typeface="+mn-cs"/>
            </a:endParaRPr>
          </a:p>
        </p:txBody>
      </p:sp>
      <p:sp>
        <p:nvSpPr>
          <p:cNvPr id="88" name="TextBox 87"/>
          <p:cNvSpPr txBox="1"/>
          <p:nvPr/>
        </p:nvSpPr>
        <p:spPr>
          <a:xfrm>
            <a:off x="10609990" y="6382589"/>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延时符</a:t>
            </a:r>
          </a:p>
        </p:txBody>
      </p:sp>
      <p:cxnSp>
        <p:nvCxnSpPr>
          <p:cNvPr id="89" name="直接连接符 88"/>
          <p:cNvCxnSpPr/>
          <p:nvPr/>
        </p:nvCxnSpPr>
        <p:spPr>
          <a:xfrm flipH="1" flipV="1">
            <a:off x="2969045" y="1857279"/>
            <a:ext cx="3628920" cy="1695603"/>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2184979" y="1415756"/>
            <a:ext cx="4562601" cy="2165042"/>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9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95" name="组合 94"/>
          <p:cNvGrpSpPr/>
          <p:nvPr/>
        </p:nvGrpSpPr>
        <p:grpSpPr>
          <a:xfrm>
            <a:off x="1444736" y="3296277"/>
            <a:ext cx="1414632" cy="636545"/>
            <a:chOff x="1591195" y="3531392"/>
            <a:chExt cx="1721136" cy="774463"/>
          </a:xfrm>
          <a:effectLst>
            <a:outerShdw blurRad="444500" dist="254000" dir="8100000" algn="tr" rotWithShape="0">
              <a:prstClr val="black">
                <a:alpha val="50000"/>
              </a:prstClr>
            </a:outerShdw>
          </a:effectLst>
        </p:grpSpPr>
        <p:sp>
          <p:nvSpPr>
            <p:cNvPr id="9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98" name="组合 97"/>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9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01" name="组合 100"/>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0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08" name="TextBox 107"/>
          <p:cNvSpPr txBox="1"/>
          <p:nvPr/>
        </p:nvSpPr>
        <p:spPr>
          <a:xfrm>
            <a:off x="1835696" y="1635646"/>
            <a:ext cx="954107"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500" dirty="0">
                <a:solidFill>
                  <a:prstClr val="black"/>
                </a:solidFill>
                <a:latin typeface="微软雅黑" panose="020B0503020204020204" pitchFamily="34" charset="-122"/>
                <a:ea typeface="微软雅黑" panose="020B0503020204020204" pitchFamily="34" charset="-122"/>
              </a:rPr>
              <a:t>数据处理</a:t>
            </a:r>
            <a:endParaRPr kumimoji="0" lang="zh-CN" altLang="en-US"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9" name="TextBox 108"/>
          <p:cNvSpPr txBox="1"/>
          <p:nvPr/>
        </p:nvSpPr>
        <p:spPr>
          <a:xfrm>
            <a:off x="6660232" y="1373225"/>
            <a:ext cx="1338828"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500" dirty="0">
                <a:solidFill>
                  <a:prstClr val="black"/>
                </a:solidFill>
                <a:latin typeface="微软雅黑" panose="020B0503020204020204" pitchFamily="34" charset="-122"/>
                <a:ea typeface="微软雅黑" panose="020B0503020204020204" pitchFamily="34" charset="-122"/>
              </a:rPr>
              <a:t>最优模型调参</a:t>
            </a:r>
            <a:endParaRPr kumimoji="0" lang="zh-CN" altLang="en-US"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0" name="TextBox 109"/>
          <p:cNvSpPr txBox="1"/>
          <p:nvPr/>
        </p:nvSpPr>
        <p:spPr>
          <a:xfrm>
            <a:off x="1475656" y="3555503"/>
            <a:ext cx="1338828"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500" noProof="0" dirty="0">
                <a:solidFill>
                  <a:prstClr val="black"/>
                </a:solidFill>
                <a:latin typeface="微软雅黑" panose="020B0503020204020204" pitchFamily="34" charset="-122"/>
                <a:ea typeface="微软雅黑" panose="020B0503020204020204" pitchFamily="34" charset="-122"/>
              </a:rPr>
              <a:t>建立</a:t>
            </a:r>
            <a:r>
              <a:rPr lang="zh-CN" altLang="en-US" sz="1500" dirty="0">
                <a:solidFill>
                  <a:prstClr val="black"/>
                </a:solidFill>
                <a:latin typeface="微软雅黑" panose="020B0503020204020204" pitchFamily="34" charset="-122"/>
                <a:ea typeface="微软雅黑" panose="020B0503020204020204" pitchFamily="34" charset="-122"/>
              </a:rPr>
              <a:t>多种模型</a:t>
            </a:r>
            <a:endParaRPr kumimoji="0" lang="zh-CN" altLang="en-US"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1" name="TextBox 110"/>
          <p:cNvSpPr txBox="1"/>
          <p:nvPr/>
        </p:nvSpPr>
        <p:spPr>
          <a:xfrm>
            <a:off x="5868144" y="3586553"/>
            <a:ext cx="954107"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500" dirty="0">
                <a:solidFill>
                  <a:prstClr val="black"/>
                </a:solidFill>
                <a:latin typeface="微软雅黑" panose="020B0503020204020204" pitchFamily="34" charset="-122"/>
                <a:ea typeface="微软雅黑" panose="020B0503020204020204" pitchFamily="34" charset="-122"/>
              </a:rPr>
              <a:t>训练评估</a:t>
            </a:r>
            <a:endParaRPr kumimoji="0" lang="zh-CN" altLang="en-US" sz="15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12" name="组合 111"/>
          <p:cNvGrpSpPr/>
          <p:nvPr/>
        </p:nvGrpSpPr>
        <p:grpSpPr>
          <a:xfrm>
            <a:off x="3746633" y="1810030"/>
            <a:ext cx="1382075" cy="1382075"/>
            <a:chOff x="3746633" y="1810030"/>
            <a:chExt cx="1382075" cy="1382075"/>
          </a:xfrm>
        </p:grpSpPr>
        <p:grpSp>
          <p:nvGrpSpPr>
            <p:cNvPr id="113" name="组合 112"/>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6" name="椭圆 11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14" name="TextBox 113"/>
            <p:cNvSpPr txBox="1"/>
            <p:nvPr/>
          </p:nvSpPr>
          <p:spPr>
            <a:xfrm>
              <a:off x="3929772" y="2375166"/>
              <a:ext cx="1056466"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设计与实现</a:t>
              </a:r>
            </a:p>
          </p:txBody>
        </p:sp>
      </p:grpSp>
      <p:sp>
        <p:nvSpPr>
          <p:cNvPr id="121" name="椭圆 120"/>
          <p:cNvSpPr/>
          <p:nvPr/>
        </p:nvSpPr>
        <p:spPr>
          <a:xfrm>
            <a:off x="2883767" y="1304103"/>
            <a:ext cx="373310" cy="37331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1</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22" name="椭圆 121"/>
          <p:cNvSpPr/>
          <p:nvPr/>
        </p:nvSpPr>
        <p:spPr>
          <a:xfrm>
            <a:off x="2523727" y="3207487"/>
            <a:ext cx="373310" cy="37331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2</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23" name="椭圆 122"/>
          <p:cNvSpPr/>
          <p:nvPr/>
        </p:nvSpPr>
        <p:spPr>
          <a:xfrm>
            <a:off x="6911328" y="3275267"/>
            <a:ext cx="373310" cy="37331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3</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24" name="椭圆 123"/>
          <p:cNvSpPr/>
          <p:nvPr/>
        </p:nvSpPr>
        <p:spPr>
          <a:xfrm>
            <a:off x="7725152" y="1059582"/>
            <a:ext cx="373310" cy="373310"/>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4</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269567369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300"/>
                                        <p:tgtEl>
                                          <p:spTgt spid="25"/>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ppt_x</p:attrName>
                                        </p:attrNameLst>
                                      </p:cBhvr>
                                      <p:tavLst>
                                        <p:tav tm="0">
                                          <p:val>
                                            <p:strVal val="#ppt_x-#ppt_w*1.125000"/>
                                          </p:val>
                                        </p:tav>
                                        <p:tav tm="100000">
                                          <p:val>
                                            <p:strVal val="#ppt_x"/>
                                          </p:val>
                                        </p:tav>
                                      </p:tavLst>
                                    </p:anim>
                                    <p:animEffect transition="in" filter="wipe(right)">
                                      <p:cBhvr>
                                        <p:cTn id="16" dur="500"/>
                                        <p:tgtEl>
                                          <p:spTgt spid="2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88"/>
                                        </p:tgtEl>
                                        <p:attrNameLst>
                                          <p:attrName>style.visibility</p:attrName>
                                        </p:attrNameLst>
                                      </p:cBhvr>
                                      <p:to>
                                        <p:strVal val="visible"/>
                                      </p:to>
                                    </p:set>
                                    <p:animEffect transition="in" filter="fade">
                                      <p:cBhvr>
                                        <p:cTn id="20" dur="2000"/>
                                        <p:tgtEl>
                                          <p:spTgt spid="88"/>
                                        </p:tgtEl>
                                      </p:cBhvr>
                                    </p:animEffect>
                                  </p:childTnLst>
                                </p:cTn>
                              </p:par>
                            </p:childTnLst>
                          </p:cTn>
                        </p:par>
                        <p:par>
                          <p:cTn id="21" fill="hold">
                            <p:stCondLst>
                              <p:cond delay="3500"/>
                            </p:stCondLst>
                            <p:childTnLst>
                              <p:par>
                                <p:cTn id="22" presetID="42" presetClass="entr" presetSubtype="0" fill="hold"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fade">
                                      <p:cBhvr>
                                        <p:cTn id="24" dur="1000"/>
                                        <p:tgtEl>
                                          <p:spTgt spid="112"/>
                                        </p:tgtEl>
                                      </p:cBhvr>
                                    </p:animEffect>
                                    <p:anim calcmode="lin" valueType="num">
                                      <p:cBhvr>
                                        <p:cTn id="25" dur="1000" fill="hold"/>
                                        <p:tgtEl>
                                          <p:spTgt spid="112"/>
                                        </p:tgtEl>
                                        <p:attrNameLst>
                                          <p:attrName>ppt_x</p:attrName>
                                        </p:attrNameLst>
                                      </p:cBhvr>
                                      <p:tavLst>
                                        <p:tav tm="0">
                                          <p:val>
                                            <p:strVal val="#ppt_x"/>
                                          </p:val>
                                        </p:tav>
                                        <p:tav tm="100000">
                                          <p:val>
                                            <p:strVal val="#ppt_x"/>
                                          </p:val>
                                        </p:tav>
                                      </p:tavLst>
                                    </p:anim>
                                    <p:anim calcmode="lin" valueType="num">
                                      <p:cBhvr>
                                        <p:cTn id="26" dur="1000" fill="hold"/>
                                        <p:tgtEl>
                                          <p:spTgt spid="112"/>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16" presetClass="entr" presetSubtype="37"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barn(outVertical)">
                                      <p:cBhvr>
                                        <p:cTn id="30" dur="500"/>
                                        <p:tgtEl>
                                          <p:spTgt spid="89"/>
                                        </p:tgtEl>
                                      </p:cBhvr>
                                    </p:animEffect>
                                  </p:childTnLst>
                                </p:cTn>
                              </p:par>
                              <p:par>
                                <p:cTn id="31" presetID="53" presetClass="entr" presetSubtype="16" fill="hold" nodeType="withEffect">
                                  <p:stCondLst>
                                    <p:cond delay="30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Effect transition="in" filter="fade">
                                      <p:cBhvr>
                                        <p:cTn id="35" dur="500"/>
                                        <p:tgtEl>
                                          <p:spTgt spid="91"/>
                                        </p:tgtEl>
                                      </p:cBhvr>
                                    </p:animEffect>
                                  </p:childTnLst>
                                </p:cTn>
                              </p:par>
                              <p:par>
                                <p:cTn id="36" presetID="53" presetClass="entr" presetSubtype="16" fill="hold" nodeType="withEffect">
                                  <p:stCondLst>
                                    <p:cond delay="300"/>
                                  </p:stCondLst>
                                  <p:childTnLst>
                                    <p:set>
                                      <p:cBhvr>
                                        <p:cTn id="37" dur="1" fill="hold">
                                          <p:stCondLst>
                                            <p:cond delay="0"/>
                                          </p:stCondLst>
                                        </p:cTn>
                                        <p:tgtEl>
                                          <p:spTgt spid="101"/>
                                        </p:tgtEl>
                                        <p:attrNameLst>
                                          <p:attrName>style.visibility</p:attrName>
                                        </p:attrNameLst>
                                      </p:cBhvr>
                                      <p:to>
                                        <p:strVal val="visible"/>
                                      </p:to>
                                    </p:set>
                                    <p:anim calcmode="lin" valueType="num">
                                      <p:cBhvr>
                                        <p:cTn id="38" dur="500" fill="hold"/>
                                        <p:tgtEl>
                                          <p:spTgt spid="101"/>
                                        </p:tgtEl>
                                        <p:attrNameLst>
                                          <p:attrName>ppt_w</p:attrName>
                                        </p:attrNameLst>
                                      </p:cBhvr>
                                      <p:tavLst>
                                        <p:tav tm="0">
                                          <p:val>
                                            <p:fltVal val="0"/>
                                          </p:val>
                                        </p:tav>
                                        <p:tav tm="100000">
                                          <p:val>
                                            <p:strVal val="#ppt_w"/>
                                          </p:val>
                                        </p:tav>
                                      </p:tavLst>
                                    </p:anim>
                                    <p:anim calcmode="lin" valueType="num">
                                      <p:cBhvr>
                                        <p:cTn id="39" dur="500" fill="hold"/>
                                        <p:tgtEl>
                                          <p:spTgt spid="101"/>
                                        </p:tgtEl>
                                        <p:attrNameLst>
                                          <p:attrName>ppt_h</p:attrName>
                                        </p:attrNameLst>
                                      </p:cBhvr>
                                      <p:tavLst>
                                        <p:tav tm="0">
                                          <p:val>
                                            <p:fltVal val="0"/>
                                          </p:val>
                                        </p:tav>
                                        <p:tav tm="100000">
                                          <p:val>
                                            <p:strVal val="#ppt_h"/>
                                          </p:val>
                                        </p:tav>
                                      </p:tavLst>
                                    </p:anim>
                                    <p:animEffect transition="in" filter="fade">
                                      <p:cBhvr>
                                        <p:cTn id="40" dur="500"/>
                                        <p:tgtEl>
                                          <p:spTgt spid="101"/>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11"/>
                                        </p:tgtEl>
                                        <p:attrNameLst>
                                          <p:attrName>style.visibility</p:attrName>
                                        </p:attrNameLst>
                                      </p:cBhvr>
                                      <p:to>
                                        <p:strVal val="visible"/>
                                      </p:to>
                                    </p:set>
                                    <p:anim calcmode="lin" valueType="num">
                                      <p:cBhvr additive="base">
                                        <p:cTn id="43" dur="500"/>
                                        <p:tgtEl>
                                          <p:spTgt spid="111"/>
                                        </p:tgtEl>
                                        <p:attrNameLst>
                                          <p:attrName>ppt_y</p:attrName>
                                        </p:attrNameLst>
                                      </p:cBhvr>
                                      <p:tavLst>
                                        <p:tav tm="0">
                                          <p:val>
                                            <p:strVal val="#ppt_y+#ppt_h*1.125000"/>
                                          </p:val>
                                        </p:tav>
                                        <p:tav tm="100000">
                                          <p:val>
                                            <p:strVal val="#ppt_y"/>
                                          </p:val>
                                        </p:tav>
                                      </p:tavLst>
                                    </p:anim>
                                    <p:animEffect transition="in" filter="wipe(up)">
                                      <p:cBhvr>
                                        <p:cTn id="44" dur="500"/>
                                        <p:tgtEl>
                                          <p:spTgt spid="111"/>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08"/>
                                        </p:tgtEl>
                                        <p:attrNameLst>
                                          <p:attrName>style.visibility</p:attrName>
                                        </p:attrNameLst>
                                      </p:cBhvr>
                                      <p:to>
                                        <p:strVal val="visible"/>
                                      </p:to>
                                    </p:set>
                                    <p:anim calcmode="lin" valueType="num">
                                      <p:cBhvr additive="base">
                                        <p:cTn id="47" dur="500"/>
                                        <p:tgtEl>
                                          <p:spTgt spid="108"/>
                                        </p:tgtEl>
                                        <p:attrNameLst>
                                          <p:attrName>ppt_y</p:attrName>
                                        </p:attrNameLst>
                                      </p:cBhvr>
                                      <p:tavLst>
                                        <p:tav tm="0">
                                          <p:val>
                                            <p:strVal val="#ppt_y+#ppt_h*1.125000"/>
                                          </p:val>
                                        </p:tav>
                                        <p:tav tm="100000">
                                          <p:val>
                                            <p:strVal val="#ppt_y"/>
                                          </p:val>
                                        </p:tav>
                                      </p:tavLst>
                                    </p:anim>
                                    <p:animEffect transition="in" filter="wipe(up)">
                                      <p:cBhvr>
                                        <p:cTn id="48" dur="500"/>
                                        <p:tgtEl>
                                          <p:spTgt spid="108"/>
                                        </p:tgtEl>
                                      </p:cBhvr>
                                    </p:animEffect>
                                  </p:childTnLst>
                                </p:cTn>
                              </p:par>
                            </p:childTnLst>
                          </p:cTn>
                        </p:par>
                        <p:par>
                          <p:cTn id="49" fill="hold">
                            <p:stCondLst>
                              <p:cond delay="5300"/>
                            </p:stCondLst>
                            <p:childTnLst>
                              <p:par>
                                <p:cTn id="50" presetID="16" presetClass="entr" presetSubtype="37" fill="hold"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barn(outVertical)">
                                      <p:cBhvr>
                                        <p:cTn id="52" dur="500"/>
                                        <p:tgtEl>
                                          <p:spTgt spid="90"/>
                                        </p:tgtEl>
                                      </p:cBhvr>
                                    </p:animEffect>
                                  </p:childTnLst>
                                </p:cTn>
                              </p:par>
                              <p:par>
                                <p:cTn id="53" presetID="53" presetClass="entr" presetSubtype="16" fill="hold" nodeType="withEffect">
                                  <p:stCondLst>
                                    <p:cond delay="30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fltVal val="0"/>
                                          </p:val>
                                        </p:tav>
                                        <p:tav tm="100000">
                                          <p:val>
                                            <p:strVal val="#ppt_w"/>
                                          </p:val>
                                        </p:tav>
                                      </p:tavLst>
                                    </p:anim>
                                    <p:anim calcmode="lin" valueType="num">
                                      <p:cBhvr>
                                        <p:cTn id="56" dur="500" fill="hold"/>
                                        <p:tgtEl>
                                          <p:spTgt spid="95"/>
                                        </p:tgtEl>
                                        <p:attrNameLst>
                                          <p:attrName>ppt_h</p:attrName>
                                        </p:attrNameLst>
                                      </p:cBhvr>
                                      <p:tavLst>
                                        <p:tav tm="0">
                                          <p:val>
                                            <p:fltVal val="0"/>
                                          </p:val>
                                        </p:tav>
                                        <p:tav tm="100000">
                                          <p:val>
                                            <p:strVal val="#ppt_h"/>
                                          </p:val>
                                        </p:tav>
                                      </p:tavLst>
                                    </p:anim>
                                    <p:animEffect transition="in" filter="fade">
                                      <p:cBhvr>
                                        <p:cTn id="57" dur="500"/>
                                        <p:tgtEl>
                                          <p:spTgt spid="95"/>
                                        </p:tgtEl>
                                      </p:cBhvr>
                                    </p:animEffect>
                                  </p:childTnLst>
                                </p:cTn>
                              </p:par>
                              <p:par>
                                <p:cTn id="58" presetID="53" presetClass="entr" presetSubtype="16" fill="hold" nodeType="withEffect">
                                  <p:stCondLst>
                                    <p:cond delay="300"/>
                                  </p:stCondLst>
                                  <p:childTnLst>
                                    <p:set>
                                      <p:cBhvr>
                                        <p:cTn id="59" dur="1" fill="hold">
                                          <p:stCondLst>
                                            <p:cond delay="0"/>
                                          </p:stCondLst>
                                        </p:cTn>
                                        <p:tgtEl>
                                          <p:spTgt spid="98"/>
                                        </p:tgtEl>
                                        <p:attrNameLst>
                                          <p:attrName>style.visibility</p:attrName>
                                        </p:attrNameLst>
                                      </p:cBhvr>
                                      <p:to>
                                        <p:strVal val="visible"/>
                                      </p:to>
                                    </p:set>
                                    <p:anim calcmode="lin" valueType="num">
                                      <p:cBhvr>
                                        <p:cTn id="60" dur="500" fill="hold"/>
                                        <p:tgtEl>
                                          <p:spTgt spid="98"/>
                                        </p:tgtEl>
                                        <p:attrNameLst>
                                          <p:attrName>ppt_w</p:attrName>
                                        </p:attrNameLst>
                                      </p:cBhvr>
                                      <p:tavLst>
                                        <p:tav tm="0">
                                          <p:val>
                                            <p:fltVal val="0"/>
                                          </p:val>
                                        </p:tav>
                                        <p:tav tm="100000">
                                          <p:val>
                                            <p:strVal val="#ppt_w"/>
                                          </p:val>
                                        </p:tav>
                                      </p:tavLst>
                                    </p:anim>
                                    <p:anim calcmode="lin" valueType="num">
                                      <p:cBhvr>
                                        <p:cTn id="61" dur="500" fill="hold"/>
                                        <p:tgtEl>
                                          <p:spTgt spid="98"/>
                                        </p:tgtEl>
                                        <p:attrNameLst>
                                          <p:attrName>ppt_h</p:attrName>
                                        </p:attrNameLst>
                                      </p:cBhvr>
                                      <p:tavLst>
                                        <p:tav tm="0">
                                          <p:val>
                                            <p:fltVal val="0"/>
                                          </p:val>
                                        </p:tav>
                                        <p:tav tm="100000">
                                          <p:val>
                                            <p:strVal val="#ppt_h"/>
                                          </p:val>
                                        </p:tav>
                                      </p:tavLst>
                                    </p:anim>
                                    <p:animEffect transition="in" filter="fade">
                                      <p:cBhvr>
                                        <p:cTn id="62" dur="500"/>
                                        <p:tgtEl>
                                          <p:spTgt spid="98"/>
                                        </p:tgtEl>
                                      </p:cBhvr>
                                    </p:animEffect>
                                  </p:childTnLst>
                                </p:cTn>
                              </p:par>
                            </p:childTnLst>
                          </p:cTn>
                        </p:par>
                        <p:par>
                          <p:cTn id="63" fill="hold">
                            <p:stCondLst>
                              <p:cond delay="6100"/>
                            </p:stCondLst>
                            <p:childTnLst>
                              <p:par>
                                <p:cTn id="64" presetID="12" presetClass="entr" presetSubtype="4" fill="hold" grpId="0" nodeType="afterEffect">
                                  <p:stCondLst>
                                    <p:cond delay="0"/>
                                  </p:stCondLst>
                                  <p:childTnLst>
                                    <p:set>
                                      <p:cBhvr>
                                        <p:cTn id="65" dur="1" fill="hold">
                                          <p:stCondLst>
                                            <p:cond delay="0"/>
                                          </p:stCondLst>
                                        </p:cTn>
                                        <p:tgtEl>
                                          <p:spTgt spid="110"/>
                                        </p:tgtEl>
                                        <p:attrNameLst>
                                          <p:attrName>style.visibility</p:attrName>
                                        </p:attrNameLst>
                                      </p:cBhvr>
                                      <p:to>
                                        <p:strVal val="visible"/>
                                      </p:to>
                                    </p:set>
                                    <p:anim calcmode="lin" valueType="num">
                                      <p:cBhvr additive="base">
                                        <p:cTn id="66" dur="500"/>
                                        <p:tgtEl>
                                          <p:spTgt spid="110"/>
                                        </p:tgtEl>
                                        <p:attrNameLst>
                                          <p:attrName>ppt_y</p:attrName>
                                        </p:attrNameLst>
                                      </p:cBhvr>
                                      <p:tavLst>
                                        <p:tav tm="0">
                                          <p:val>
                                            <p:strVal val="#ppt_y+#ppt_h*1.125000"/>
                                          </p:val>
                                        </p:tav>
                                        <p:tav tm="100000">
                                          <p:val>
                                            <p:strVal val="#ppt_y"/>
                                          </p:val>
                                        </p:tav>
                                      </p:tavLst>
                                    </p:anim>
                                    <p:animEffect transition="in" filter="wipe(up)">
                                      <p:cBhvr>
                                        <p:cTn id="67" dur="500"/>
                                        <p:tgtEl>
                                          <p:spTgt spid="110"/>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109"/>
                                        </p:tgtEl>
                                        <p:attrNameLst>
                                          <p:attrName>style.visibility</p:attrName>
                                        </p:attrNameLst>
                                      </p:cBhvr>
                                      <p:to>
                                        <p:strVal val="visible"/>
                                      </p:to>
                                    </p:set>
                                    <p:anim calcmode="lin" valueType="num">
                                      <p:cBhvr additive="base">
                                        <p:cTn id="70" dur="500"/>
                                        <p:tgtEl>
                                          <p:spTgt spid="109"/>
                                        </p:tgtEl>
                                        <p:attrNameLst>
                                          <p:attrName>ppt_y</p:attrName>
                                        </p:attrNameLst>
                                      </p:cBhvr>
                                      <p:tavLst>
                                        <p:tav tm="0">
                                          <p:val>
                                            <p:strVal val="#ppt_y+#ppt_h*1.125000"/>
                                          </p:val>
                                        </p:tav>
                                        <p:tav tm="100000">
                                          <p:val>
                                            <p:strVal val="#ppt_y"/>
                                          </p:val>
                                        </p:tav>
                                      </p:tavLst>
                                    </p:anim>
                                    <p:animEffect transition="in" filter="wipe(up)">
                                      <p:cBhvr>
                                        <p:cTn id="71" dur="500"/>
                                        <p:tgtEl>
                                          <p:spTgt spid="109"/>
                                        </p:tgtEl>
                                      </p:cBhvr>
                                    </p:animEffect>
                                  </p:childTnLst>
                                </p:cTn>
                              </p:par>
                            </p:childTnLst>
                          </p:cTn>
                        </p:par>
                        <p:par>
                          <p:cTn id="72" fill="hold">
                            <p:stCondLst>
                              <p:cond delay="6600"/>
                            </p:stCondLst>
                            <p:childTnLst>
                              <p:par>
                                <p:cTn id="73" presetID="53" presetClass="entr" presetSubtype="16"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 calcmode="lin" valueType="num">
                                      <p:cBhvr>
                                        <p:cTn id="75" dur="500" fill="hold"/>
                                        <p:tgtEl>
                                          <p:spTgt spid="121"/>
                                        </p:tgtEl>
                                        <p:attrNameLst>
                                          <p:attrName>ppt_w</p:attrName>
                                        </p:attrNameLst>
                                      </p:cBhvr>
                                      <p:tavLst>
                                        <p:tav tm="0">
                                          <p:val>
                                            <p:fltVal val="0"/>
                                          </p:val>
                                        </p:tav>
                                        <p:tav tm="100000">
                                          <p:val>
                                            <p:strVal val="#ppt_w"/>
                                          </p:val>
                                        </p:tav>
                                      </p:tavLst>
                                    </p:anim>
                                    <p:anim calcmode="lin" valueType="num">
                                      <p:cBhvr>
                                        <p:cTn id="76" dur="500" fill="hold"/>
                                        <p:tgtEl>
                                          <p:spTgt spid="121"/>
                                        </p:tgtEl>
                                        <p:attrNameLst>
                                          <p:attrName>ppt_h</p:attrName>
                                        </p:attrNameLst>
                                      </p:cBhvr>
                                      <p:tavLst>
                                        <p:tav tm="0">
                                          <p:val>
                                            <p:fltVal val="0"/>
                                          </p:val>
                                        </p:tav>
                                        <p:tav tm="100000">
                                          <p:val>
                                            <p:strVal val="#ppt_h"/>
                                          </p:val>
                                        </p:tav>
                                      </p:tavLst>
                                    </p:anim>
                                    <p:animEffect transition="in" filter="fade">
                                      <p:cBhvr>
                                        <p:cTn id="77" dur="500"/>
                                        <p:tgtEl>
                                          <p:spTgt spid="121"/>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22"/>
                                        </p:tgtEl>
                                        <p:attrNameLst>
                                          <p:attrName>style.visibility</p:attrName>
                                        </p:attrNameLst>
                                      </p:cBhvr>
                                      <p:to>
                                        <p:strVal val="visible"/>
                                      </p:to>
                                    </p:set>
                                    <p:anim calcmode="lin" valueType="num">
                                      <p:cBhvr>
                                        <p:cTn id="80" dur="500" fill="hold"/>
                                        <p:tgtEl>
                                          <p:spTgt spid="122"/>
                                        </p:tgtEl>
                                        <p:attrNameLst>
                                          <p:attrName>ppt_w</p:attrName>
                                        </p:attrNameLst>
                                      </p:cBhvr>
                                      <p:tavLst>
                                        <p:tav tm="0">
                                          <p:val>
                                            <p:fltVal val="0"/>
                                          </p:val>
                                        </p:tav>
                                        <p:tav tm="100000">
                                          <p:val>
                                            <p:strVal val="#ppt_w"/>
                                          </p:val>
                                        </p:tav>
                                      </p:tavLst>
                                    </p:anim>
                                    <p:anim calcmode="lin" valueType="num">
                                      <p:cBhvr>
                                        <p:cTn id="81" dur="500" fill="hold"/>
                                        <p:tgtEl>
                                          <p:spTgt spid="122"/>
                                        </p:tgtEl>
                                        <p:attrNameLst>
                                          <p:attrName>ppt_h</p:attrName>
                                        </p:attrNameLst>
                                      </p:cBhvr>
                                      <p:tavLst>
                                        <p:tav tm="0">
                                          <p:val>
                                            <p:fltVal val="0"/>
                                          </p:val>
                                        </p:tav>
                                        <p:tav tm="100000">
                                          <p:val>
                                            <p:strVal val="#ppt_h"/>
                                          </p:val>
                                        </p:tav>
                                      </p:tavLst>
                                    </p:anim>
                                    <p:animEffect transition="in" filter="fade">
                                      <p:cBhvr>
                                        <p:cTn id="82" dur="500"/>
                                        <p:tgtEl>
                                          <p:spTgt spid="122"/>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23"/>
                                        </p:tgtEl>
                                        <p:attrNameLst>
                                          <p:attrName>style.visibility</p:attrName>
                                        </p:attrNameLst>
                                      </p:cBhvr>
                                      <p:to>
                                        <p:strVal val="visible"/>
                                      </p:to>
                                    </p:set>
                                    <p:anim calcmode="lin" valueType="num">
                                      <p:cBhvr>
                                        <p:cTn id="85" dur="500" fill="hold"/>
                                        <p:tgtEl>
                                          <p:spTgt spid="123"/>
                                        </p:tgtEl>
                                        <p:attrNameLst>
                                          <p:attrName>ppt_w</p:attrName>
                                        </p:attrNameLst>
                                      </p:cBhvr>
                                      <p:tavLst>
                                        <p:tav tm="0">
                                          <p:val>
                                            <p:fltVal val="0"/>
                                          </p:val>
                                        </p:tav>
                                        <p:tav tm="100000">
                                          <p:val>
                                            <p:strVal val="#ppt_w"/>
                                          </p:val>
                                        </p:tav>
                                      </p:tavLst>
                                    </p:anim>
                                    <p:anim calcmode="lin" valueType="num">
                                      <p:cBhvr>
                                        <p:cTn id="86" dur="500" fill="hold"/>
                                        <p:tgtEl>
                                          <p:spTgt spid="123"/>
                                        </p:tgtEl>
                                        <p:attrNameLst>
                                          <p:attrName>ppt_h</p:attrName>
                                        </p:attrNameLst>
                                      </p:cBhvr>
                                      <p:tavLst>
                                        <p:tav tm="0">
                                          <p:val>
                                            <p:fltVal val="0"/>
                                          </p:val>
                                        </p:tav>
                                        <p:tav tm="100000">
                                          <p:val>
                                            <p:strVal val="#ppt_h"/>
                                          </p:val>
                                        </p:tav>
                                      </p:tavLst>
                                    </p:anim>
                                    <p:animEffect transition="in" filter="fade">
                                      <p:cBhvr>
                                        <p:cTn id="87" dur="500"/>
                                        <p:tgtEl>
                                          <p:spTgt spid="123"/>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24"/>
                                        </p:tgtEl>
                                        <p:attrNameLst>
                                          <p:attrName>style.visibility</p:attrName>
                                        </p:attrNameLst>
                                      </p:cBhvr>
                                      <p:to>
                                        <p:strVal val="visible"/>
                                      </p:to>
                                    </p:set>
                                    <p:anim calcmode="lin" valueType="num">
                                      <p:cBhvr>
                                        <p:cTn id="90" dur="500" fill="hold"/>
                                        <p:tgtEl>
                                          <p:spTgt spid="124"/>
                                        </p:tgtEl>
                                        <p:attrNameLst>
                                          <p:attrName>ppt_w</p:attrName>
                                        </p:attrNameLst>
                                      </p:cBhvr>
                                      <p:tavLst>
                                        <p:tav tm="0">
                                          <p:val>
                                            <p:fltVal val="0"/>
                                          </p:val>
                                        </p:tav>
                                        <p:tav tm="100000">
                                          <p:val>
                                            <p:strVal val="#ppt_w"/>
                                          </p:val>
                                        </p:tav>
                                      </p:tavLst>
                                    </p:anim>
                                    <p:anim calcmode="lin" valueType="num">
                                      <p:cBhvr>
                                        <p:cTn id="91" dur="500" fill="hold"/>
                                        <p:tgtEl>
                                          <p:spTgt spid="124"/>
                                        </p:tgtEl>
                                        <p:attrNameLst>
                                          <p:attrName>ppt_h</p:attrName>
                                        </p:attrNameLst>
                                      </p:cBhvr>
                                      <p:tavLst>
                                        <p:tav tm="0">
                                          <p:val>
                                            <p:fltVal val="0"/>
                                          </p:val>
                                        </p:tav>
                                        <p:tav tm="100000">
                                          <p:val>
                                            <p:strVal val="#ppt_h"/>
                                          </p:val>
                                        </p:tav>
                                      </p:tavLst>
                                    </p:anim>
                                    <p:animEffect transition="in" filter="fade">
                                      <p:cBhvr>
                                        <p:cTn id="9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88" grpId="0"/>
      <p:bldP spid="108" grpId="0"/>
      <p:bldP spid="109" grpId="0"/>
      <p:bldP spid="110" grpId="0"/>
      <p:bldP spid="111" grpId="0"/>
      <p:bldP spid="121" grpId="0" animBg="1"/>
      <p:bldP spid="122" grpId="0" animBg="1"/>
      <p:bldP spid="123" grpId="0" animBg="1"/>
      <p:bldP spid="1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514461" y="890667"/>
            <a:ext cx="6138545" cy="3770630"/>
            <a:chOff x="-80751" y="-70336"/>
            <a:chExt cx="8627604" cy="5299546"/>
          </a:xfrm>
          <a:effectLst>
            <a:outerShdw blurRad="444500" dist="254000" dir="8100000" algn="tr" rotWithShape="0">
              <a:prstClr val="black">
                <a:alpha val="50000"/>
              </a:prstClr>
            </a:outerShdw>
          </a:effectLst>
        </p:grpSpPr>
        <p:sp>
          <p:nvSpPr>
            <p:cNvPr id="10" name="同心圆 9"/>
            <p:cNvSpPr/>
            <p:nvPr/>
          </p:nvSpPr>
          <p:spPr>
            <a:xfrm>
              <a:off x="304800" y="673100"/>
              <a:ext cx="8227773" cy="4000095"/>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80751" y="-70336"/>
              <a:ext cx="8627604" cy="529954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b="1">
                  <a:solidFill>
                    <a:srgbClr val="FF0000"/>
                  </a:solidFill>
                </a:rPr>
                <a:t>导入数据</a:t>
              </a:r>
              <a:r>
                <a:rPr lang="zh-CN" altLang="en-US"/>
                <a:t>：</a:t>
              </a:r>
            </a:p>
            <a:p>
              <a:pPr algn="ctr"/>
              <a:r>
                <a:rPr lang="zh-CN" altLang="en-US"/>
                <a:t>在Jupyter notebook中引入有序字典的包和绘图包：</a:t>
              </a:r>
            </a:p>
            <a:p>
              <a:pPr algn="ctr"/>
              <a:r>
                <a:rPr lang="zh-CN" altLang="en-US"/>
                <a:t>import pandas as pd</a:t>
              </a:r>
            </a:p>
            <a:p>
              <a:pPr algn="ctr"/>
              <a:r>
                <a:rPr lang="zh-CN" altLang="en-US"/>
                <a:t>import numpy as np</a:t>
              </a:r>
            </a:p>
            <a:p>
              <a:pPr algn="ctr"/>
              <a:r>
                <a:rPr lang="zh-CN" altLang="en-US"/>
                <a:t>import seaborn as sns</a:t>
              </a:r>
            </a:p>
            <a:p>
              <a:pPr algn="ctr"/>
              <a:r>
                <a:rPr lang="zh-CN" altLang="en-US"/>
                <a:t>import matplotlib.pyplot as plt</a:t>
              </a:r>
            </a:p>
            <a:p>
              <a:pPr algn="ctr"/>
              <a:endParaRPr lang="zh-CN" altLang="en-US"/>
            </a:p>
            <a:p>
              <a:pPr algn="ctr"/>
              <a:r>
                <a:rPr lang="zh-CN" altLang="en-US"/>
                <a:t>训练集：</a:t>
              </a:r>
            </a:p>
            <a:p>
              <a:pPr algn="ctr"/>
              <a:r>
                <a:rPr lang="zh-CN" altLang="en-US"/>
                <a:t>train = pd.read_csv(' \train.csv')</a:t>
              </a:r>
            </a:p>
            <a:p>
              <a:pPr algn="ctr"/>
              <a:r>
                <a:rPr lang="zh-CN" altLang="en-US"/>
                <a:t>测试集：</a:t>
              </a:r>
            </a:p>
            <a:p>
              <a:pPr algn="ctr"/>
              <a:r>
                <a:rPr lang="zh-CN" altLang="en-US"/>
                <a:t>test = pd.read_csv(' \test.csv')</a:t>
              </a:r>
            </a:p>
            <a:p>
              <a:pPr algn="ctr"/>
              <a:r>
                <a:rPr lang="zh-CN" altLang="en-US"/>
                <a:t>数据处理合并集：</a:t>
              </a:r>
            </a:p>
            <a:p>
              <a:pPr algn="ctr"/>
              <a:r>
                <a:rPr lang="zh-CN" altLang="en-US"/>
                <a:t>data = pd.concat([train,test],ignore_index = True)</a:t>
              </a:r>
            </a:p>
          </p:txBody>
        </p:sp>
      </p:grpSp>
      <p:sp>
        <p:nvSpPr>
          <p:cNvPr id="21" name="TextBox 20"/>
          <p:cNvSpPr txBox="1"/>
          <p:nvPr/>
        </p:nvSpPr>
        <p:spPr>
          <a:xfrm>
            <a:off x="998356" y="2406113"/>
            <a:ext cx="711200" cy="861695"/>
          </a:xfrm>
          <a:prstGeom prst="rect">
            <a:avLst/>
          </a:prstGeom>
          <a:noFill/>
        </p:spPr>
        <p:txBody>
          <a:bodyPr wrap="non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数据</a:t>
            </a:r>
          </a:p>
          <a:p>
            <a:pPr algn="ctr"/>
            <a:r>
              <a:rPr lang="zh-CN" altLang="en-US" sz="2800" b="1" dirty="0">
                <a:solidFill>
                  <a:schemeClr val="bg1"/>
                </a:solidFill>
                <a:latin typeface="微软雅黑" panose="020B0503020204020204" pitchFamily="34" charset="-122"/>
                <a:ea typeface="微软雅黑" panose="020B0503020204020204" pitchFamily="34" charset="-122"/>
              </a:rPr>
              <a:t>处理</a:t>
            </a:r>
          </a:p>
        </p:txBody>
      </p:sp>
      <p:cxnSp>
        <p:nvCxnSpPr>
          <p:cNvPr id="27" name="直接连接符 2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646880" y="242192"/>
            <a:ext cx="274777" cy="274777"/>
          </a:xfrm>
          <a:prstGeom prst="ellipse">
            <a:avLst/>
          </a:prstGeom>
          <a:solidFill>
            <a:srgbClr val="1A3F6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908957" y="206330"/>
            <a:ext cx="2227580" cy="398780"/>
          </a:xfrm>
          <a:prstGeom prst="rect">
            <a:avLst/>
          </a:prstGeom>
          <a:noFill/>
        </p:spPr>
        <p:txBody>
          <a:bodyPr wrap="none" rtlCol="0">
            <a:spAutoFit/>
          </a:bodyPr>
          <a:lstStyle/>
          <a:p>
            <a:r>
              <a:rPr lang="zh-CN" altLang="en-US" sz="2000" spc="300" dirty="0">
                <a:latin typeface="方正兰亭细黑_GBK" pitchFamily="2" charset="-122"/>
                <a:ea typeface="方正兰亭细黑_GBK" pitchFamily="2" charset="-122"/>
              </a:rPr>
              <a:t>详细设计与实现</a:t>
            </a:r>
          </a:p>
        </p:txBody>
      </p:sp>
    </p:spTree>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44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14:presetBounceEnd="44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4000">
                                          <p:cBhvr additive="base">
                                            <p:cTn id="35"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00"/>
                                            <p:tgtEl>
                                              <p:spTgt spid="2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ppt_x</p:attrName>
                                            </p:attrNameLst>
                                          </p:cBhvr>
                                          <p:tavLst>
                                            <p:tav tm="0">
                                              <p:val>
                                                <p:strVal val="#ppt_x-#ppt_w*1.125000"/>
                                              </p:val>
                                            </p:tav>
                                            <p:tav tm="100000">
                                              <p:val>
                                                <p:strVal val="#ppt_x"/>
                                              </p:val>
                                            </p:tav>
                                          </p:tavLst>
                                        </p:anim>
                                        <p:animEffect transition="in" filter="wipe(right)">
                                          <p:cBhvr>
                                            <p:cTn id="16" dur="500"/>
                                            <p:tgtEl>
                                              <p:spTgt spid="2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6" presetClass="emph" presetSubtype="0" repeatCount="30000" fill="hold" nodeType="afterEffect">
                                      <p:stCondLst>
                                        <p:cond delay="0"/>
                                      </p:stCondLst>
                                      <p:childTnLst>
                                        <p:animEffect transition="out" filter="fade">
                                          <p:cBhvr>
                                            <p:cTn id="39" dur="100" tmFilter="0, 0; .2, .5; .8, .5; 1, 0"/>
                                            <p:tgtEl>
                                              <p:spTgt spid="3"/>
                                            </p:tgtEl>
                                          </p:cBhvr>
                                        </p:animEffect>
                                        <p:animScale>
                                          <p:cBhvr>
                                            <p:cTn id="40"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8"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1111111"/>
  <p:tag name="KSO_WPP_MARK_KEY" val="d59bbd2e-0e80-46ac-b70a-62c88b6c3791"/>
  <p:tag name="COMMONDATA" val="eyJoZGlkIjoiYzdlMmY3NWM1ODM5N2ZmZTYzY2JkMzAzMWY1ZmIyNz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SELECTED" val="True"/>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SELECTED" val="True"/>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SELECTED" val="True"/>
</p:tagLst>
</file>

<file path=ppt/tags/tag76.xml><?xml version="1.0" encoding="utf-8"?>
<p:tagLst xmlns:a="http://schemas.openxmlformats.org/drawingml/2006/main" xmlns:r="http://schemas.openxmlformats.org/officeDocument/2006/relationships" xmlns:p="http://schemas.openxmlformats.org/presentationml/2006/main">
  <p:tag name="SELECTED" val="True"/>
</p:tagLst>
</file>

<file path=ppt/tags/tag77.xml><?xml version="1.0" encoding="utf-8"?>
<p:tagLst xmlns:a="http://schemas.openxmlformats.org/drawingml/2006/main" xmlns:r="http://schemas.openxmlformats.org/officeDocument/2006/relationships" xmlns:p="http://schemas.openxmlformats.org/presentationml/2006/main">
  <p:tag name="SELECTED" val="True"/>
</p:tagLst>
</file>

<file path=ppt/tags/tag78.xml><?xml version="1.0" encoding="utf-8"?>
<p:tagLst xmlns:a="http://schemas.openxmlformats.org/drawingml/2006/main" xmlns:r="http://schemas.openxmlformats.org/officeDocument/2006/relationships" xmlns:p="http://schemas.openxmlformats.org/presentationml/2006/main">
  <p:tag name="SELECTED" val="True"/>
</p:tagLst>
</file>

<file path=ppt/tags/tag79.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TotalTime>
  <Words>3730</Words>
  <Application>Microsoft Office PowerPoint</Application>
  <PresentationFormat>全屏显示(16:9)</PresentationFormat>
  <Paragraphs>582</Paragraphs>
  <Slides>50</Slides>
  <Notes>38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50</vt:i4>
      </vt:variant>
    </vt:vector>
  </HeadingPairs>
  <TitlesOfParts>
    <vt:vector size="66" baseType="lpstr">
      <vt:lpstr>Watford DB</vt:lpstr>
      <vt:lpstr>方正兰亭粗黑_GBK</vt:lpstr>
      <vt:lpstr>方正兰亭细黑_GBK</vt:lpstr>
      <vt:lpstr>方正兰亭细黑_GBK_M</vt:lpstr>
      <vt:lpstr>仿宋</vt:lpstr>
      <vt:lpstr>华文隶书</vt:lpstr>
      <vt:lpstr>华文新魏</vt:lpstr>
      <vt:lpstr>宋体</vt:lpstr>
      <vt:lpstr>微软雅黑</vt:lpstr>
      <vt:lpstr>Arial</vt:lpstr>
      <vt:lpstr>Calibri</vt:lpstr>
      <vt:lpstr>Helvetica</vt:lpstr>
      <vt:lpstr>Segoe UI Semibold</vt:lpstr>
      <vt:lpstr>Times New Roman</vt:lpstr>
      <vt:lpstr>清风素材 https://12sc.taobao.com/</vt:lpstr>
      <vt:lpstr>1_清风素材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勇</cp:lastModifiedBy>
  <cp:revision>93</cp:revision>
  <dcterms:created xsi:type="dcterms:W3CDTF">2015-01-23T04:02:00Z</dcterms:created>
  <dcterms:modified xsi:type="dcterms:W3CDTF">2023-04-25T07:23:26Z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C39B81B965D14034A6D00492E74B7675_13</vt:lpwstr>
  </property>
  <property fmtid="{D5CDD505-2E9C-101B-9397-08002B2CF9AE}" pid="3" name="KSOProductBuildVer">
    <vt:lpwstr>2052-11.1.0.14036</vt:lpwstr>
  </property>
</Properties>
</file>